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05" r:id="rId2"/>
    <p:sldId id="259" r:id="rId3"/>
    <p:sldId id="321" r:id="rId4"/>
    <p:sldId id="320" r:id="rId5"/>
    <p:sldId id="319" r:id="rId6"/>
    <p:sldId id="318" r:id="rId7"/>
    <p:sldId id="330" r:id="rId8"/>
    <p:sldId id="313" r:id="rId9"/>
    <p:sldId id="261" r:id="rId10"/>
    <p:sldId id="314" r:id="rId11"/>
    <p:sldId id="263" r:id="rId12"/>
    <p:sldId id="331" r:id="rId13"/>
    <p:sldId id="322" r:id="rId14"/>
    <p:sldId id="266" r:id="rId15"/>
    <p:sldId id="267" r:id="rId16"/>
    <p:sldId id="324" r:id="rId17"/>
    <p:sldId id="325" r:id="rId18"/>
    <p:sldId id="326" r:id="rId19"/>
    <p:sldId id="327" r:id="rId20"/>
    <p:sldId id="272" r:id="rId21"/>
    <p:sldId id="273" r:id="rId22"/>
    <p:sldId id="274" r:id="rId23"/>
    <p:sldId id="317" r:id="rId24"/>
    <p:sldId id="276" r:id="rId25"/>
    <p:sldId id="297" r:id="rId26"/>
    <p:sldId id="308" r:id="rId27"/>
    <p:sldId id="309" r:id="rId28"/>
    <p:sldId id="298" r:id="rId29"/>
    <p:sldId id="294" r:id="rId30"/>
    <p:sldId id="299" r:id="rId31"/>
    <p:sldId id="295" r:id="rId32"/>
    <p:sldId id="300" r:id="rId33"/>
    <p:sldId id="278" r:id="rId34"/>
    <p:sldId id="301" r:id="rId35"/>
    <p:sldId id="329" r:id="rId36"/>
    <p:sldId id="328" r:id="rId37"/>
    <p:sldId id="279" r:id="rId38"/>
    <p:sldId id="302" r:id="rId39"/>
    <p:sldId id="312" r:id="rId40"/>
    <p:sldId id="311" r:id="rId41"/>
    <p:sldId id="303" r:id="rId42"/>
    <p:sldId id="286" r:id="rId43"/>
    <p:sldId id="304" r:id="rId44"/>
    <p:sldId id="337" r:id="rId45"/>
    <p:sldId id="339" r:id="rId46"/>
    <p:sldId id="340" r:id="rId47"/>
    <p:sldId id="341" r:id="rId48"/>
    <p:sldId id="284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220F"/>
    <a:srgbClr val="472D0E"/>
    <a:srgbClr val="552F11"/>
    <a:srgbClr val="532D10"/>
    <a:srgbClr val="623B13"/>
    <a:srgbClr val="594311"/>
    <a:srgbClr val="FF9933"/>
    <a:srgbClr val="B17617"/>
    <a:srgbClr val="FF66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83" autoAdjust="0"/>
    <p:restoredTop sz="50000" autoAdjust="0"/>
  </p:normalViewPr>
  <p:slideViewPr>
    <p:cSldViewPr snapToGrid="0" snapToObjects="1">
      <p:cViewPr varScale="1">
        <p:scale>
          <a:sx n="111" d="100"/>
          <a:sy n="111" d="100"/>
        </p:scale>
        <p:origin x="1632" y="-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F38DE-91C4-A84F-B596-DC64AFDB8982}" type="datetimeFigureOut">
              <a:rPr lang="en-US" smtClean="0"/>
              <a:t>8/6/2018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CAA6-D589-7444-8D63-2FCC8A2EB7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733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F38DE-91C4-A84F-B596-DC64AFDB8982}" type="datetimeFigureOut">
              <a:rPr lang="en-US" smtClean="0"/>
              <a:t>8/6/2018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CAA6-D589-7444-8D63-2FCC8A2EB7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719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F38DE-91C4-A84F-B596-DC64AFDB8982}" type="datetimeFigureOut">
              <a:rPr lang="en-US" smtClean="0"/>
              <a:t>8/6/2018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CAA6-D589-7444-8D63-2FCC8A2EB7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36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F38DE-91C4-A84F-B596-DC64AFDB8982}" type="datetimeFigureOut">
              <a:rPr lang="en-US" smtClean="0"/>
              <a:t>8/6/2018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CAA6-D589-7444-8D63-2FCC8A2EB7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510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F38DE-91C4-A84F-B596-DC64AFDB8982}" type="datetimeFigureOut">
              <a:rPr lang="en-US" smtClean="0"/>
              <a:t>8/6/2018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CAA6-D589-7444-8D63-2FCC8A2EB7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448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F38DE-91C4-A84F-B596-DC64AFDB8982}" type="datetimeFigureOut">
              <a:rPr lang="en-US" smtClean="0"/>
              <a:t>8/6/2018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CAA6-D589-7444-8D63-2FCC8A2EB7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417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F38DE-91C4-A84F-B596-DC64AFDB8982}" type="datetimeFigureOut">
              <a:rPr lang="en-US" smtClean="0"/>
              <a:t>8/6/2018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CAA6-D589-7444-8D63-2FCC8A2EB7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703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F38DE-91C4-A84F-B596-DC64AFDB8982}" type="datetimeFigureOut">
              <a:rPr lang="en-US" smtClean="0"/>
              <a:t>8/6/2018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CAA6-D589-7444-8D63-2FCC8A2EB7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655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F38DE-91C4-A84F-B596-DC64AFDB8982}" type="datetimeFigureOut">
              <a:rPr lang="en-US" smtClean="0"/>
              <a:t>8/6/2018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CAA6-D589-7444-8D63-2FCC8A2EB7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686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F38DE-91C4-A84F-B596-DC64AFDB8982}" type="datetimeFigureOut">
              <a:rPr lang="en-US" smtClean="0"/>
              <a:t>8/6/2018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CAA6-D589-7444-8D63-2FCC8A2EB7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669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F38DE-91C4-A84F-B596-DC64AFDB8982}" type="datetimeFigureOut">
              <a:rPr lang="en-US" smtClean="0"/>
              <a:t>8/6/2018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CAA6-D589-7444-8D63-2FCC8A2EB7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432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8F38DE-91C4-A84F-B596-DC64AFDB8982}" type="datetimeFigureOut">
              <a:rPr lang="en-US" smtClean="0"/>
              <a:t>8/6/2018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8CAA6-D589-7444-8D63-2FCC8A2EB7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306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4822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406" y="0"/>
            <a:ext cx="5321287" cy="688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090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5-03-09 at 1.38.18 PM.png"/>
          <p:cNvPicPr>
            <a:picLocks noChangeAspect="1"/>
          </p:cNvPicPr>
          <p:nvPr/>
        </p:nvPicPr>
        <p:blipFill rotWithShape="1">
          <a:blip r:embed="rId2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7" t="18077" r="5649" b="19136"/>
          <a:stretch/>
        </p:blipFill>
        <p:spPr>
          <a:xfrm>
            <a:off x="174625" y="174624"/>
            <a:ext cx="8747125" cy="64865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52659" y="370633"/>
            <a:ext cx="34709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  <a:t>Family Division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81412" y="5540764"/>
            <a:ext cx="3813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Goudy Old Style" panose="02020502050305020303" pitchFamily="18" charset="0"/>
                <a:cs typeface="Goudy Old Style"/>
              </a:rPr>
              <a:t>Christina Cross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5823" y="2299738"/>
            <a:ext cx="2544617" cy="3223182"/>
          </a:xfrm>
          <a:prstGeom prst="rect">
            <a:avLst/>
          </a:prstGeom>
          <a:ln w="63500" cmpd="thinThick">
            <a:solidFill>
              <a:schemeClr val="tx1"/>
            </a:solidFill>
            <a:miter lim="800000"/>
          </a:ln>
        </p:spPr>
      </p:pic>
      <p:sp>
        <p:nvSpPr>
          <p:cNvPr id="9" name="TextBox 8"/>
          <p:cNvSpPr txBox="1"/>
          <p:nvPr/>
        </p:nvSpPr>
        <p:spPr>
          <a:xfrm>
            <a:off x="2045290" y="1115425"/>
            <a:ext cx="5085687" cy="10900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1300"/>
              </a:spcAft>
            </a:pPr>
            <a:r>
              <a:rPr lang="en-US" b="1" u="sng" dirty="0">
                <a:solidFill>
                  <a:srgbClr val="000000"/>
                </a:solidFill>
                <a:latin typeface="Goudy Old Style"/>
                <a:cs typeface="Goudy Old Style"/>
              </a:rPr>
              <a:t>Paper Award Winning Title</a:t>
            </a:r>
          </a:p>
          <a:p>
            <a:pPr algn="ctr"/>
            <a:r>
              <a:rPr lang="en-US" dirty="0">
                <a:latin typeface="Goudy Old Style" panose="02020502050305020303" pitchFamily="18" charset="0"/>
              </a:rPr>
              <a:t>“Extended Family Households among U.S. Children: </a:t>
            </a:r>
            <a:br>
              <a:rPr lang="en-US" dirty="0">
                <a:latin typeface="Goudy Old Style" panose="02020502050305020303" pitchFamily="18" charset="0"/>
              </a:rPr>
            </a:br>
            <a:r>
              <a:rPr lang="en-US" dirty="0">
                <a:latin typeface="Goudy Old Style" panose="02020502050305020303" pitchFamily="18" charset="0"/>
              </a:rPr>
              <a:t>Differences by Race/Ethnicity and SES” </a:t>
            </a:r>
            <a:endParaRPr lang="en-US" dirty="0">
              <a:solidFill>
                <a:srgbClr val="000000"/>
              </a:solidFill>
              <a:latin typeface="Goudy Old Style" panose="02020502050305020303" pitchFamily="18" charset="0"/>
              <a:cs typeface="Goudy Old Style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68954" y="6143383"/>
            <a:ext cx="2558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oudy Old Style" panose="02020502050305020303" pitchFamily="18" charset="0"/>
              </a:rPr>
              <a:t>University of Michigan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1440" y="91440"/>
            <a:ext cx="8961120" cy="6675120"/>
          </a:xfrm>
          <a:prstGeom prst="rect">
            <a:avLst/>
          </a:prstGeom>
          <a:noFill/>
          <a:ln w="76200" cmpd="sng">
            <a:solidFill>
              <a:srgbClr val="FF6600"/>
            </a:solidFill>
            <a:miter lim="800000"/>
          </a:ln>
          <a:effectLst>
            <a:glow rad="203200">
              <a:srgbClr val="780002">
                <a:alpha val="35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92469" y="192468"/>
            <a:ext cx="8759063" cy="647306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3277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5-03-09 at 1.38.18 PM.png"/>
          <p:cNvPicPr>
            <a:picLocks noChangeAspect="1"/>
          </p:cNvPicPr>
          <p:nvPr/>
        </p:nvPicPr>
        <p:blipFill rotWithShape="1">
          <a:blip r:embed="rId2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7" t="18077" r="5649" b="19136"/>
          <a:stretch/>
        </p:blipFill>
        <p:spPr>
          <a:xfrm>
            <a:off x="174625" y="174624"/>
            <a:ext cx="8747125" cy="64865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0206" y="361711"/>
            <a:ext cx="73036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  <a:t>Global Division/</a:t>
            </a:r>
            <a:r>
              <a:rPr lang="en-US" sz="4000" b="1" i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  <a:t>Critical Sociology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01672" y="5476098"/>
            <a:ext cx="4293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Goudy Old Style" panose="02020502050305020303" pitchFamily="18" charset="0"/>
              </a:rPr>
              <a:t>Phi Hong Su</a:t>
            </a:r>
            <a:endParaRPr lang="en-US" sz="3200" b="1" dirty="0">
              <a:solidFill>
                <a:srgbClr val="000000"/>
              </a:solidFill>
              <a:latin typeface="Goudy Old Style" panose="02020502050305020303" pitchFamily="18" charset="0"/>
              <a:cs typeface="Goudy Old Styl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67813" y="6060873"/>
            <a:ext cx="3596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Goudy Old Style" panose="02020502050305020303" pitchFamily="18" charset="0"/>
              </a:rPr>
              <a:t>University of California, Los Angeles </a:t>
            </a:r>
            <a:endParaRPr lang="en-US" dirty="0">
              <a:solidFill>
                <a:srgbClr val="000000"/>
              </a:solidFill>
              <a:latin typeface="Goudy Old Style" panose="02020502050305020303" pitchFamily="18" charset="0"/>
              <a:cs typeface="Goudy Old Style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6496" y="2284201"/>
            <a:ext cx="1679068" cy="2899509"/>
          </a:xfrm>
          <a:prstGeom prst="rect">
            <a:avLst/>
          </a:prstGeom>
          <a:ln w="63500" cmpd="thinThick">
            <a:solidFill>
              <a:schemeClr val="tx1"/>
            </a:solidFill>
            <a:miter lim="800000"/>
          </a:ln>
        </p:spPr>
      </p:pic>
      <p:sp>
        <p:nvSpPr>
          <p:cNvPr id="9" name="TextBox 8"/>
          <p:cNvSpPr txBox="1"/>
          <p:nvPr/>
        </p:nvSpPr>
        <p:spPr>
          <a:xfrm>
            <a:off x="210312" y="1186867"/>
            <a:ext cx="8711438" cy="813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300"/>
              </a:spcAft>
            </a:pPr>
            <a:r>
              <a:rPr lang="en-US" b="1" u="sng" dirty="0">
                <a:solidFill>
                  <a:srgbClr val="000000"/>
                </a:solidFill>
                <a:latin typeface="Goudy Old Style"/>
                <a:cs typeface="Goudy Old Style"/>
              </a:rPr>
              <a:t>Paper Award Winning Title</a:t>
            </a:r>
          </a:p>
          <a:p>
            <a:pPr algn="ctr"/>
            <a:r>
              <a:rPr lang="en-US" dirty="0">
                <a:latin typeface="Goudy Old Style" panose="02020502050305020303" pitchFamily="18" charset="0"/>
              </a:rPr>
              <a:t>“Making Cold War Migrants: Vietnamese in Divided Germany” </a:t>
            </a:r>
            <a:endParaRPr lang="en-US" dirty="0">
              <a:solidFill>
                <a:srgbClr val="000000"/>
              </a:solidFill>
              <a:latin typeface="Goudy Old Style" panose="02020502050305020303" pitchFamily="18" charset="0"/>
              <a:cs typeface="Goudy Old Style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440" y="91440"/>
            <a:ext cx="8961120" cy="667512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</a:ln>
          <a:effectLst>
            <a:glow rad="203200">
              <a:srgbClr val="780002">
                <a:alpha val="35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92469" y="192468"/>
            <a:ext cx="8759063" cy="647306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7896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5-03-09 at 1.38.18 PM.png"/>
          <p:cNvPicPr>
            <a:picLocks noChangeAspect="1"/>
          </p:cNvPicPr>
          <p:nvPr/>
        </p:nvPicPr>
        <p:blipFill rotWithShape="1">
          <a:blip r:embed="rId2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7" t="18077" r="5649" b="19136"/>
          <a:stretch/>
        </p:blipFill>
        <p:spPr>
          <a:xfrm>
            <a:off x="174625" y="125721"/>
            <a:ext cx="8747125" cy="64865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83052" y="250011"/>
            <a:ext cx="61778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  <a:t>Health, Health Policy, </a:t>
            </a:r>
            <a:br>
              <a:rPr lang="en-US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</a:br>
            <a:r>
              <a:rPr lang="en-US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  <a:t>and Health Services Division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75791" y="5502570"/>
            <a:ext cx="3544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Goudy Old Style"/>
                <a:cs typeface="Goudy Old Style"/>
              </a:rPr>
              <a:t>Emily Allen Paine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6862" y="6158548"/>
            <a:ext cx="3922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Goudy Old Style"/>
                <a:cs typeface="Goudy Old Style"/>
              </a:rPr>
              <a:t>University of Texas at Austin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8087" y="2691422"/>
            <a:ext cx="2117290" cy="2452607"/>
          </a:xfrm>
          <a:prstGeom prst="rect">
            <a:avLst/>
          </a:prstGeom>
          <a:ln w="63500" cmpd="thinThick">
            <a:solidFill>
              <a:schemeClr val="tx1"/>
            </a:solidFill>
            <a:miter lim="800000"/>
          </a:ln>
        </p:spPr>
      </p:pic>
      <p:sp>
        <p:nvSpPr>
          <p:cNvPr id="9" name="TextBox 8"/>
          <p:cNvSpPr txBox="1"/>
          <p:nvPr/>
        </p:nvSpPr>
        <p:spPr>
          <a:xfrm>
            <a:off x="325450" y="1573450"/>
            <a:ext cx="8493095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u="sng" dirty="0">
                <a:solidFill>
                  <a:srgbClr val="000000"/>
                </a:solidFill>
                <a:latin typeface="Goudy Old Style"/>
                <a:cs typeface="Goudy Old Style"/>
              </a:rPr>
              <a:t>Paper Award Winning Title</a:t>
            </a:r>
          </a:p>
          <a:p>
            <a:pPr algn="ctr"/>
            <a:r>
              <a:rPr lang="en-US" dirty="0">
                <a:latin typeface="Goudy Old Style" panose="02020502050305020303" pitchFamily="18" charset="0"/>
              </a:rPr>
              <a:t>“Embodied Disruption: ‘Sorting Out’ Gender and Nonconformity in the Doctor’s Office” </a:t>
            </a:r>
            <a:endParaRPr lang="en-US" dirty="0">
              <a:solidFill>
                <a:srgbClr val="000000"/>
              </a:solidFill>
              <a:latin typeface="Goudy Old Style" panose="02020502050305020303" pitchFamily="18" charset="0"/>
              <a:cs typeface="Goudy Old Style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440" y="91440"/>
            <a:ext cx="8961120" cy="667512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</a:ln>
          <a:effectLst>
            <a:glow rad="203200">
              <a:srgbClr val="780002">
                <a:alpha val="35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92469" y="192468"/>
            <a:ext cx="8759063" cy="647306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3588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5-03-09 at 1.38.18 PM.png"/>
          <p:cNvPicPr>
            <a:picLocks noChangeAspect="1"/>
          </p:cNvPicPr>
          <p:nvPr/>
        </p:nvPicPr>
        <p:blipFill rotWithShape="1">
          <a:blip r:embed="rId2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7" t="18077" r="5649" b="19136"/>
          <a:stretch/>
        </p:blipFill>
        <p:spPr>
          <a:xfrm>
            <a:off x="174625" y="125721"/>
            <a:ext cx="8747125" cy="64865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9689" y="332371"/>
            <a:ext cx="75046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  <a:t>Institutional Ethnography Division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02607" y="5437473"/>
            <a:ext cx="31387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Goudy Old Style"/>
                <a:cs typeface="Goudy Old Style"/>
              </a:rPr>
              <a:t>Alison Fisher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58962" y="6022248"/>
            <a:ext cx="3626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oudy Old Style" panose="02020502050305020303" pitchFamily="18" charset="0"/>
              </a:rPr>
              <a:t>York University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8576" y="1180159"/>
            <a:ext cx="7446847" cy="8130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1300"/>
              </a:spcAft>
            </a:pPr>
            <a:r>
              <a:rPr lang="en-US" b="1" u="sng" dirty="0">
                <a:solidFill>
                  <a:srgbClr val="000000"/>
                </a:solidFill>
                <a:latin typeface="Goudy Old Style"/>
                <a:cs typeface="Goudy Old Style"/>
              </a:rPr>
              <a:t>George W. Smith Paper Award Winning Title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Goudy Old Style" panose="02020502050305020303" pitchFamily="18" charset="0"/>
                <a:cs typeface="Goudy Old Style"/>
              </a:rPr>
              <a:t>“</a:t>
            </a:r>
            <a:r>
              <a:rPr lang="en-US" dirty="0">
                <a:latin typeface="Goudy Old Style" panose="02020502050305020303" pitchFamily="18" charset="0"/>
              </a:rPr>
              <a:t>The ‘Equity Work’ of the Activist Educator: Critical Re-imagining of Schools” </a:t>
            </a:r>
            <a:endParaRPr lang="en-US" dirty="0">
              <a:solidFill>
                <a:srgbClr val="000000"/>
              </a:solidFill>
              <a:latin typeface="Goudy Old Style" panose="02020502050305020303" pitchFamily="18" charset="0"/>
              <a:cs typeface="Goudy Old Style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440" y="91440"/>
            <a:ext cx="8961120" cy="667512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</a:ln>
          <a:effectLst>
            <a:glow rad="203200">
              <a:srgbClr val="780002">
                <a:alpha val="35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92469" y="192468"/>
            <a:ext cx="8759063" cy="647306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B770E2-BB8B-41DD-8DE2-53CA571BA8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2607" y="2261611"/>
            <a:ext cx="3083584" cy="300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9054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5-03-09 at 1.38.18 PM.png"/>
          <p:cNvPicPr>
            <a:picLocks noChangeAspect="1"/>
          </p:cNvPicPr>
          <p:nvPr/>
        </p:nvPicPr>
        <p:blipFill rotWithShape="1">
          <a:blip r:embed="rId2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7" t="18077" r="5649" b="19136"/>
          <a:stretch/>
        </p:blipFill>
        <p:spPr>
          <a:xfrm>
            <a:off x="174625" y="174624"/>
            <a:ext cx="8747125" cy="64865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10108" y="361711"/>
            <a:ext cx="49237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  <a:t>Labor Studies Division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35330" y="5162534"/>
            <a:ext cx="5273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Goudy Old Style"/>
                <a:cs typeface="Goudy Old Style"/>
              </a:rPr>
              <a:t>Amanda McMillan Lequieu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61202" y="5828555"/>
            <a:ext cx="3221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Goudy Old Style"/>
                <a:cs typeface="Goudy Old Style"/>
              </a:rPr>
              <a:t>University of Wisconsin-Madison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4033" y="2209456"/>
            <a:ext cx="1936656" cy="2911486"/>
          </a:xfrm>
          <a:prstGeom prst="rect">
            <a:avLst/>
          </a:prstGeom>
          <a:ln w="63500" cmpd="thinThick">
            <a:solidFill>
              <a:schemeClr val="tx1"/>
            </a:solidFill>
            <a:miter lim="800000"/>
          </a:ln>
        </p:spPr>
      </p:pic>
      <p:sp>
        <p:nvSpPr>
          <p:cNvPr id="9" name="TextBox 8"/>
          <p:cNvSpPr txBox="1"/>
          <p:nvPr/>
        </p:nvSpPr>
        <p:spPr>
          <a:xfrm>
            <a:off x="777979" y="1299351"/>
            <a:ext cx="7588039" cy="8130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1300"/>
              </a:spcAft>
            </a:pPr>
            <a:r>
              <a:rPr lang="en-US" b="1" u="sng" dirty="0">
                <a:solidFill>
                  <a:srgbClr val="000000"/>
                </a:solidFill>
                <a:latin typeface="Goudy Old Style"/>
                <a:cs typeface="Goudy Old Style"/>
              </a:rPr>
              <a:t>Harry Braverman Paper Award Winning Title</a:t>
            </a:r>
          </a:p>
          <a:p>
            <a:pPr algn="ctr"/>
            <a:r>
              <a:rPr lang="en-US" dirty="0">
                <a:latin typeface="Goudy Old Style" panose="02020502050305020303" pitchFamily="18" charset="0"/>
              </a:rPr>
              <a:t>“Welfare Capitalism and the Corporate Construction of the Precarious Worker” </a:t>
            </a:r>
            <a:endParaRPr lang="en-US" dirty="0">
              <a:solidFill>
                <a:srgbClr val="000000"/>
              </a:solidFill>
              <a:latin typeface="Goudy Old Style" panose="02020502050305020303" pitchFamily="18" charset="0"/>
              <a:cs typeface="Goudy Old Style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440" y="91440"/>
            <a:ext cx="8961120" cy="667512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</a:ln>
          <a:effectLst>
            <a:glow rad="203200">
              <a:srgbClr val="780002">
                <a:alpha val="35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92469" y="192468"/>
            <a:ext cx="8759063" cy="647306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7896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5-03-09 at 1.38.18 PM.png"/>
          <p:cNvPicPr>
            <a:picLocks noChangeAspect="1"/>
          </p:cNvPicPr>
          <p:nvPr/>
        </p:nvPicPr>
        <p:blipFill rotWithShape="1">
          <a:blip r:embed="rId2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7" t="18077" r="5649" b="19136"/>
          <a:stretch/>
        </p:blipFill>
        <p:spPr>
          <a:xfrm>
            <a:off x="174625" y="174624"/>
            <a:ext cx="8747125" cy="64865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7904" y="361711"/>
            <a:ext cx="54082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  <a:t>Law and Society Division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48348" y="5491374"/>
            <a:ext cx="44004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Goudy Old Style"/>
                <a:cs typeface="Goudy Old Style"/>
              </a:rPr>
              <a:t>Kevin Dahaghi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85180" y="6076149"/>
            <a:ext cx="3126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Goudy Old Style"/>
                <a:cs typeface="Goudy Old Style"/>
              </a:rPr>
              <a:t>University of Texas at Austin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5199" y="1250367"/>
            <a:ext cx="8713604" cy="8130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1300"/>
              </a:spcAft>
            </a:pPr>
            <a:r>
              <a:rPr lang="en-US" b="1" u="sng" dirty="0">
                <a:solidFill>
                  <a:srgbClr val="000000"/>
                </a:solidFill>
                <a:latin typeface="Goudy Old Style"/>
                <a:cs typeface="Goudy Old Style"/>
              </a:rPr>
              <a:t>Alfred R. Lindesmith Paper Award Winning Title</a:t>
            </a:r>
          </a:p>
          <a:p>
            <a:pPr algn="ctr"/>
            <a:r>
              <a:rPr lang="en-US" dirty="0">
                <a:latin typeface="Goudy Old Style" panose="02020502050305020303" pitchFamily="18" charset="0"/>
              </a:rPr>
              <a:t>“Ambiguity and Accountability: The Expansion of Legal Fines and Fees in Texas, 1985-2015” </a:t>
            </a:r>
            <a:endParaRPr lang="en-US" dirty="0">
              <a:solidFill>
                <a:srgbClr val="000000"/>
              </a:solidFill>
              <a:latin typeface="Goudy Old Style" panose="02020502050305020303" pitchFamily="18" charset="0"/>
              <a:cs typeface="Goudy Old Style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1440" y="91440"/>
            <a:ext cx="8961120" cy="667512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</a:ln>
          <a:effectLst>
            <a:glow rad="203200">
              <a:srgbClr val="780002">
                <a:alpha val="35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92469" y="192468"/>
            <a:ext cx="8759063" cy="647306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8941" y="2230313"/>
            <a:ext cx="2088609" cy="3132914"/>
          </a:xfrm>
          <a:prstGeom prst="rect">
            <a:avLst/>
          </a:prstGeom>
          <a:ln w="63500" cmpd="thinThick">
            <a:solidFill>
              <a:schemeClr val="tx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3749789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5-03-09 at 1.38.18 PM.png"/>
          <p:cNvPicPr>
            <a:picLocks noChangeAspect="1"/>
          </p:cNvPicPr>
          <p:nvPr/>
        </p:nvPicPr>
        <p:blipFill rotWithShape="1">
          <a:blip r:embed="rId2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7" t="18077" r="5649" b="19136"/>
          <a:stretch/>
        </p:blipFill>
        <p:spPr>
          <a:xfrm>
            <a:off x="174625" y="174624"/>
            <a:ext cx="8747125" cy="64865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9691" y="462892"/>
            <a:ext cx="82046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  <a:t>Poverty, Class, and Inequality Division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62416" y="5476098"/>
            <a:ext cx="4171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Goudy Old Style"/>
                <a:cs typeface="Goudy Old Style"/>
              </a:rPr>
              <a:t>Hope Harvey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80062" y="6108390"/>
            <a:ext cx="198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Goudy Old Style" panose="02020502050305020303" pitchFamily="18" charset="0"/>
              </a:rPr>
              <a:t>Harvard University </a:t>
            </a:r>
            <a:endParaRPr lang="en-US" dirty="0">
              <a:solidFill>
                <a:srgbClr val="000000"/>
              </a:solidFill>
              <a:latin typeface="Goudy Old Style" panose="02020502050305020303" pitchFamily="18" charset="0"/>
              <a:cs typeface="Goudy Old Style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0402" y="1314667"/>
            <a:ext cx="722319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u="sng" dirty="0">
                <a:solidFill>
                  <a:srgbClr val="000000"/>
                </a:solidFill>
                <a:latin typeface="Goudy Old Style"/>
                <a:cs typeface="Goudy Old Style"/>
              </a:rPr>
              <a:t>Paper Award Winning Title</a:t>
            </a:r>
          </a:p>
          <a:p>
            <a:pPr algn="ctr"/>
            <a:r>
              <a:rPr lang="en-US" dirty="0">
                <a:latin typeface="Goudy Old Style" panose="02020502050305020303" pitchFamily="18" charset="0"/>
              </a:rPr>
              <a:t>“Economic Exchange and Relational Work within Doubled-up Households” </a:t>
            </a:r>
            <a:endParaRPr lang="en-US" dirty="0">
              <a:solidFill>
                <a:srgbClr val="000000"/>
              </a:solidFill>
              <a:latin typeface="Goudy Old Style" panose="02020502050305020303" pitchFamily="18" charset="0"/>
              <a:cs typeface="Goudy Old Style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1440" y="91440"/>
            <a:ext cx="8961120" cy="667512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</a:ln>
          <a:effectLst>
            <a:glow rad="203200">
              <a:srgbClr val="780002">
                <a:alpha val="35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92469" y="192468"/>
            <a:ext cx="8759063" cy="647306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393C79-D9C0-4DBB-B8C5-58D84484A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2881" y="2243386"/>
            <a:ext cx="2118238" cy="317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301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5-03-09 at 1.38.18 PM.png"/>
          <p:cNvPicPr>
            <a:picLocks noChangeAspect="1"/>
          </p:cNvPicPr>
          <p:nvPr/>
        </p:nvPicPr>
        <p:blipFill rotWithShape="1">
          <a:blip r:embed="rId2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7" t="18077" r="5649" b="19136"/>
          <a:stretch/>
        </p:blipFill>
        <p:spPr>
          <a:xfrm>
            <a:off x="174625" y="174624"/>
            <a:ext cx="8747125" cy="64865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9696" y="361711"/>
            <a:ext cx="82046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  <a:t>Racial and Ethnic Minorities Division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98713" y="5425584"/>
            <a:ext cx="5098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Goudy Old Style" panose="02020502050305020303" pitchFamily="18" charset="0"/>
              </a:rPr>
              <a:t>Rahim Kurwa </a:t>
            </a:r>
            <a:endParaRPr lang="en-US" sz="3200" b="1" dirty="0">
              <a:solidFill>
                <a:srgbClr val="000000"/>
              </a:solidFill>
              <a:latin typeface="Goudy Old Style" panose="02020502050305020303" pitchFamily="18" charset="0"/>
              <a:cs typeface="Goudy Old Styl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25164" y="6060873"/>
            <a:ext cx="4451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Goudy Old Style"/>
                <a:cs typeface="Goudy Old Style"/>
              </a:rPr>
              <a:t>University of California, Los Angeles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0773" y="1170398"/>
            <a:ext cx="749189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u="sng" dirty="0">
                <a:solidFill>
                  <a:srgbClr val="000000"/>
                </a:solidFill>
                <a:latin typeface="Goudy Old Style"/>
                <a:cs typeface="Goudy Old Style"/>
              </a:rPr>
              <a:t>Paper Award Winning Title</a:t>
            </a:r>
          </a:p>
          <a:p>
            <a:pPr algn="ctr"/>
            <a:r>
              <a:rPr lang="en-US" dirty="0">
                <a:latin typeface="Goudy Old Style" panose="02020502050305020303" pitchFamily="18" charset="0"/>
              </a:rPr>
              <a:t>“Policing to Segregate: Sketching the Contours of an Eviction Regime </a:t>
            </a:r>
            <a:br>
              <a:rPr lang="en-US" dirty="0">
                <a:latin typeface="Goudy Old Style" panose="02020502050305020303" pitchFamily="18" charset="0"/>
              </a:rPr>
            </a:br>
            <a:r>
              <a:rPr lang="en-US" dirty="0">
                <a:latin typeface="Goudy Old Style" panose="02020502050305020303" pitchFamily="18" charset="0"/>
              </a:rPr>
              <a:t>in Suburban Los Angeles” </a:t>
            </a:r>
            <a:endParaRPr lang="en-US" dirty="0">
              <a:solidFill>
                <a:srgbClr val="000000"/>
              </a:solidFill>
              <a:latin typeface="Goudy Old Style" panose="02020502050305020303" pitchFamily="18" charset="0"/>
              <a:cs typeface="Goudy Old Style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1440" y="91440"/>
            <a:ext cx="8961120" cy="667512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</a:ln>
          <a:effectLst>
            <a:glow rad="203200">
              <a:srgbClr val="780002">
                <a:alpha val="35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92469" y="192468"/>
            <a:ext cx="8759063" cy="647306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69061E-6952-4B81-B479-1C718FD39E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5984" y="2518340"/>
            <a:ext cx="2804403" cy="269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9006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5-03-09 at 1.38.18 PM.png"/>
          <p:cNvPicPr>
            <a:picLocks noChangeAspect="1"/>
          </p:cNvPicPr>
          <p:nvPr/>
        </p:nvPicPr>
        <p:blipFill rotWithShape="1">
          <a:blip r:embed="rId2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7" t="18077" r="5649" b="19136"/>
          <a:stretch/>
        </p:blipFill>
        <p:spPr>
          <a:xfrm>
            <a:off x="174625" y="174624"/>
            <a:ext cx="8747125" cy="64865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3437" y="361711"/>
            <a:ext cx="81366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  <a:t>Sexual Behavior, Politics, </a:t>
            </a:r>
            <a:br>
              <a:rPr lang="en-US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</a:br>
            <a:r>
              <a:rPr lang="en-US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  <a:t>and Communities Division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98714" y="5476098"/>
            <a:ext cx="5098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Goudy Old Style" panose="02020502050305020303" pitchFamily="18" charset="0"/>
              </a:rPr>
              <a:t>Sierra Holland </a:t>
            </a:r>
            <a:endParaRPr lang="en-US" sz="3200" b="1" dirty="0">
              <a:solidFill>
                <a:srgbClr val="000000"/>
              </a:solidFill>
              <a:latin typeface="Goudy Old Style" panose="02020502050305020303" pitchFamily="18" charset="0"/>
              <a:cs typeface="Goudy Old Styl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49518" y="6060873"/>
            <a:ext cx="2184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Goudy Old Style" panose="02020502050305020303" pitchFamily="18" charset="0"/>
              </a:rPr>
              <a:t> University of Florida </a:t>
            </a:r>
            <a:endParaRPr lang="en-US" dirty="0">
              <a:solidFill>
                <a:srgbClr val="000000"/>
              </a:solidFill>
              <a:latin typeface="Goudy Old Style" panose="02020502050305020303" pitchFamily="18" charset="0"/>
              <a:cs typeface="Goudy Old Style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1466" y="1549619"/>
            <a:ext cx="764106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u="sng" dirty="0">
                <a:solidFill>
                  <a:srgbClr val="000000"/>
                </a:solidFill>
                <a:latin typeface="Goudy Old Style"/>
                <a:cs typeface="Goudy Old Style"/>
              </a:rPr>
              <a:t>Paper Award Winning Title</a:t>
            </a:r>
          </a:p>
          <a:p>
            <a:pPr algn="ctr"/>
            <a:r>
              <a:rPr lang="en-US" dirty="0">
                <a:latin typeface="Goudy Old Style" panose="02020502050305020303" pitchFamily="18" charset="0"/>
              </a:rPr>
              <a:t>“Navigating Reproductive Inequalities: Emotion Work among Lesbian Couples during the Transition to Parenthood” </a:t>
            </a:r>
            <a:endParaRPr lang="en-US" dirty="0">
              <a:solidFill>
                <a:srgbClr val="000000"/>
              </a:solidFill>
              <a:latin typeface="Goudy Old Style" panose="02020502050305020303" pitchFamily="18" charset="0"/>
              <a:cs typeface="Goudy Old Style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1440" y="91440"/>
            <a:ext cx="8961120" cy="667512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</a:ln>
          <a:effectLst>
            <a:glow rad="203200">
              <a:srgbClr val="780002">
                <a:alpha val="35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92469" y="192468"/>
            <a:ext cx="8759063" cy="647306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EEBF2B-F65C-4B25-9505-A08CBA7DA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9865" y="2722109"/>
            <a:ext cx="2596640" cy="266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064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5-03-09 at 1.38.18 PM.png"/>
          <p:cNvPicPr>
            <a:picLocks noChangeAspect="1"/>
          </p:cNvPicPr>
          <p:nvPr/>
        </p:nvPicPr>
        <p:blipFill rotWithShape="1">
          <a:blip r:embed="rId2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7" t="18077" r="5649" b="19136"/>
          <a:stretch/>
        </p:blipFill>
        <p:spPr>
          <a:xfrm>
            <a:off x="174625" y="174624"/>
            <a:ext cx="8747125" cy="64865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51778" y="361711"/>
            <a:ext cx="70404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  <a:t>Social Problems Theory Division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98715" y="5476098"/>
            <a:ext cx="5098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Goudy Old Style" panose="02020502050305020303" pitchFamily="18" charset="0"/>
              </a:rPr>
              <a:t>Joseph Wallerstein</a:t>
            </a:r>
            <a:endParaRPr lang="en-US" sz="3200" b="1" dirty="0">
              <a:solidFill>
                <a:srgbClr val="000000"/>
              </a:solidFill>
              <a:latin typeface="Goudy Old Style" panose="02020502050305020303" pitchFamily="18" charset="0"/>
              <a:cs typeface="Goudy Old Styl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7493" y="6060873"/>
            <a:ext cx="3001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Goudy Old Style"/>
                <a:cs typeface="Goudy Old Style"/>
              </a:rPr>
              <a:t>Harvard University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95821" y="1250367"/>
            <a:ext cx="675236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u="sng" dirty="0">
                <a:solidFill>
                  <a:srgbClr val="000000"/>
                </a:solidFill>
                <a:latin typeface="Goudy Old Style"/>
                <a:cs typeface="Goudy Old Style"/>
              </a:rPr>
              <a:t>Paper Award Winning Title</a:t>
            </a:r>
          </a:p>
          <a:p>
            <a:pPr algn="ctr"/>
            <a:r>
              <a:rPr lang="en-US" dirty="0">
                <a:latin typeface="Goudy Old Style" panose="02020502050305020303" pitchFamily="18" charset="0"/>
              </a:rPr>
              <a:t>“Streets of Pity: Urban Panhandling and the Valorization of Misfortune” </a:t>
            </a:r>
            <a:endParaRPr lang="en-US" dirty="0">
              <a:solidFill>
                <a:srgbClr val="000000"/>
              </a:solidFill>
              <a:latin typeface="Goudy Old Style" panose="02020502050305020303" pitchFamily="18" charset="0"/>
              <a:cs typeface="Goudy Old Style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1440" y="91440"/>
            <a:ext cx="8961120" cy="667512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</a:ln>
          <a:effectLst>
            <a:glow rad="203200">
              <a:srgbClr val="780002">
                <a:alpha val="35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92469" y="192468"/>
            <a:ext cx="8759063" cy="647306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69061E-6952-4B81-B479-1C718FD39E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6612" y="2339073"/>
            <a:ext cx="2003145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668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5-03-09 at 1.38.18 PM.png"/>
          <p:cNvPicPr>
            <a:picLocks noChangeAspect="1"/>
          </p:cNvPicPr>
          <p:nvPr/>
        </p:nvPicPr>
        <p:blipFill rotWithShape="1">
          <a:blip r:embed="rId2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7" t="18077" r="5649" b="19136"/>
          <a:stretch/>
        </p:blipFill>
        <p:spPr>
          <a:xfrm>
            <a:off x="91440" y="280035"/>
            <a:ext cx="8860092" cy="64865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1326" y="361711"/>
            <a:ext cx="84813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u="sng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  <a:t>Society for the Study of Social Problems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0312" y="4839710"/>
            <a:ext cx="87412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Goudy Old Style"/>
                <a:cs typeface="Goudy Old Style"/>
              </a:rPr>
              <a:t>Presented by </a:t>
            </a:r>
            <a:br>
              <a:rPr lang="en-US" b="1" dirty="0">
                <a:solidFill>
                  <a:srgbClr val="000000"/>
                </a:solidFill>
                <a:latin typeface="Goudy Old Style"/>
                <a:cs typeface="Goudy Old Style"/>
              </a:rPr>
            </a:br>
            <a:r>
              <a:rPr lang="en-US" b="1" dirty="0">
                <a:solidFill>
                  <a:srgbClr val="000000"/>
                </a:solidFill>
                <a:latin typeface="Goudy Old Style"/>
                <a:cs typeface="Goudy Old Style"/>
              </a:rPr>
              <a:t>Dr. Bhoomi K. Thakore </a:t>
            </a:r>
            <a:br>
              <a:rPr lang="en-US" b="1" dirty="0">
                <a:solidFill>
                  <a:srgbClr val="000000"/>
                </a:solidFill>
                <a:latin typeface="Goudy Old Style"/>
                <a:cs typeface="Goudy Old Style"/>
              </a:rPr>
            </a:br>
            <a:r>
              <a:rPr lang="en-US" b="1" dirty="0">
                <a:solidFill>
                  <a:srgbClr val="000000"/>
                </a:solidFill>
                <a:latin typeface="Goudy Old Style"/>
                <a:cs typeface="Goudy Old Style"/>
              </a:rPr>
              <a:t>Chairperson, Council of the Divisions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Goudy Old Style"/>
                <a:cs typeface="Goudy Old Style"/>
              </a:rPr>
              <a:t>and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Goudy Old Style"/>
                <a:cs typeface="Goudy Old Style"/>
              </a:rPr>
              <a:t>Dr. Kristen M. Budd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Goudy Old Style"/>
                <a:cs typeface="Goudy Old Style"/>
              </a:rPr>
              <a:t> Chairperson-Elect, Council of the Divisions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0312" y="3447288"/>
            <a:ext cx="87412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  <a:t>2018 Student Paper </a:t>
            </a:r>
            <a:br>
              <a:rPr lang="en-US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</a:br>
            <a:r>
              <a:rPr lang="en-US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  <a:t>Competition Winners</a:t>
            </a:r>
            <a:endParaRPr lang="en-US" sz="4000" dirty="0">
              <a:solidFill>
                <a:srgbClr val="000000"/>
              </a:solidFill>
              <a:latin typeface="Goudy Old Style" panose="02020502050305020303" pitchFamily="18" charset="0"/>
              <a:cs typeface="Goudy Old Style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440" y="91440"/>
            <a:ext cx="8961120" cy="667512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</a:ln>
          <a:effectLst>
            <a:glow rad="203200">
              <a:srgbClr val="780002">
                <a:alpha val="35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92469" y="192468"/>
            <a:ext cx="8759063" cy="647306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330F1E2-2D60-4AF0-9087-288EFD643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3972" y="1555371"/>
            <a:ext cx="1541927" cy="156777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7521EE0-A7C6-472B-9319-5E693599F2E5}"/>
              </a:ext>
            </a:extLst>
          </p:cNvPr>
          <p:cNvCxnSpPr/>
          <p:nvPr/>
        </p:nvCxnSpPr>
        <p:spPr>
          <a:xfrm>
            <a:off x="746635" y="1069597"/>
            <a:ext cx="7650728" cy="0"/>
          </a:xfrm>
          <a:prstGeom prst="line">
            <a:avLst/>
          </a:prstGeom>
          <a:ln w="317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97896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5-03-09 at 1.38.18 PM.png"/>
          <p:cNvPicPr>
            <a:picLocks noChangeAspect="1"/>
          </p:cNvPicPr>
          <p:nvPr/>
        </p:nvPicPr>
        <p:blipFill rotWithShape="1">
          <a:blip r:embed="rId2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7" t="18077" r="5649" b="19136"/>
          <a:stretch/>
        </p:blipFill>
        <p:spPr>
          <a:xfrm>
            <a:off x="174625" y="174624"/>
            <a:ext cx="8747125" cy="64865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5718" y="538253"/>
            <a:ext cx="76125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  <a:t>Society and Mental Health Division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94343" y="5433910"/>
            <a:ext cx="3993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Goudy Old Style"/>
                <a:cs typeface="Goudy Old Style"/>
              </a:rPr>
              <a:t>Andreea Nica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06624" y="6018685"/>
            <a:ext cx="2519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Goudy Old Style" panose="02020502050305020303" pitchFamily="18" charset="0"/>
              </a:rPr>
              <a:t>Portland State University </a:t>
            </a:r>
            <a:endParaRPr lang="en-US" dirty="0">
              <a:solidFill>
                <a:srgbClr val="000000"/>
              </a:solidFill>
              <a:latin typeface="Goudy Old Style" panose="02020502050305020303" pitchFamily="18" charset="0"/>
              <a:cs typeface="Goudy Old Style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7600" y="2424940"/>
            <a:ext cx="1777647" cy="2896380"/>
          </a:xfrm>
          <a:prstGeom prst="rect">
            <a:avLst/>
          </a:prstGeom>
          <a:ln w="63500" cmpd="thinThick">
            <a:solidFill>
              <a:schemeClr val="tx1"/>
            </a:solidFill>
            <a:miter lim="800000"/>
          </a:ln>
        </p:spPr>
      </p:pic>
      <p:sp>
        <p:nvSpPr>
          <p:cNvPr id="9" name="TextBox 8"/>
          <p:cNvSpPr txBox="1"/>
          <p:nvPr/>
        </p:nvSpPr>
        <p:spPr>
          <a:xfrm>
            <a:off x="765718" y="1250522"/>
            <a:ext cx="7651166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u="sng" dirty="0">
                <a:solidFill>
                  <a:srgbClr val="000000"/>
                </a:solidFill>
                <a:latin typeface="Goudy Old Style"/>
                <a:cs typeface="Goudy Old Style"/>
              </a:rPr>
              <a:t>Paper Award Winning Title</a:t>
            </a:r>
          </a:p>
          <a:p>
            <a:pPr algn="ctr"/>
            <a:r>
              <a:rPr lang="en-US" dirty="0">
                <a:latin typeface="Goudy Old Style" panose="02020502050305020303" pitchFamily="18" charset="0"/>
              </a:rPr>
              <a:t>“Exiters of Religious Fundamentalism: Reconstruction of Social Relationships </a:t>
            </a:r>
            <a:br>
              <a:rPr lang="en-US" dirty="0">
                <a:latin typeface="Goudy Old Style" panose="02020502050305020303" pitchFamily="18" charset="0"/>
              </a:rPr>
            </a:br>
            <a:r>
              <a:rPr lang="en-US" dirty="0">
                <a:latin typeface="Goudy Old Style" panose="02020502050305020303" pitchFamily="18" charset="0"/>
              </a:rPr>
              <a:t>and Support Related to Mental Well-being” </a:t>
            </a:r>
            <a:endParaRPr lang="en-US" dirty="0">
              <a:solidFill>
                <a:srgbClr val="000000"/>
              </a:solidFill>
              <a:latin typeface="Goudy Old Style" panose="02020502050305020303" pitchFamily="18" charset="0"/>
              <a:cs typeface="Goudy Old Style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440" y="91440"/>
            <a:ext cx="8961120" cy="667512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</a:ln>
          <a:effectLst>
            <a:glow rad="203200">
              <a:srgbClr val="780002">
                <a:alpha val="35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92469" y="192468"/>
            <a:ext cx="8759063" cy="647306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7896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5-03-09 at 1.38.18 PM.png"/>
          <p:cNvPicPr>
            <a:picLocks noChangeAspect="1"/>
          </p:cNvPicPr>
          <p:nvPr/>
        </p:nvPicPr>
        <p:blipFill rotWithShape="1">
          <a:blip r:embed="rId2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7" t="18077" r="5649" b="19136"/>
          <a:stretch/>
        </p:blipFill>
        <p:spPr>
          <a:xfrm>
            <a:off x="174625" y="174624"/>
            <a:ext cx="8747125" cy="64865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1705" y="361711"/>
            <a:ext cx="80205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  <a:t>Sociology and Social Welfare Division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03352" y="5549978"/>
            <a:ext cx="3884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Goudy Old Style" panose="02020502050305020303" pitchFamily="18" charset="0"/>
              </a:rPr>
              <a:t>Caitlin A. Carey </a:t>
            </a:r>
            <a:endParaRPr lang="en-US" sz="3200" b="1" dirty="0">
              <a:solidFill>
                <a:srgbClr val="000000"/>
              </a:solidFill>
              <a:latin typeface="Goudy Old Style" panose="02020502050305020303" pitchFamily="18" charset="0"/>
              <a:cs typeface="Goudy Old Styl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33713" y="6152597"/>
            <a:ext cx="3465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Goudy Old Style"/>
                <a:cs typeface="Goudy Old Style"/>
              </a:rPr>
              <a:t>University of Massachusetts Boston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6017" y="1147486"/>
            <a:ext cx="8660827" cy="1090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300"/>
              </a:spcAft>
            </a:pPr>
            <a:r>
              <a:rPr lang="en-US" b="1" u="sng" dirty="0">
                <a:solidFill>
                  <a:srgbClr val="000000"/>
                </a:solidFill>
                <a:latin typeface="Goudy Old Style"/>
                <a:cs typeface="Goudy Old Style"/>
              </a:rPr>
              <a:t>Paper Award Winning Title</a:t>
            </a:r>
          </a:p>
          <a:p>
            <a:pPr algn="ctr"/>
            <a:r>
              <a:rPr lang="en-US" dirty="0">
                <a:latin typeface="Goudy Old Style" panose="02020502050305020303" pitchFamily="18" charset="0"/>
              </a:rPr>
              <a:t>"Hostile Architecture Aimed at People Experiencing Homelessness in Boston, Massachusetts: A Spatial Analysis”</a:t>
            </a:r>
            <a:endParaRPr lang="en-US" dirty="0">
              <a:solidFill>
                <a:srgbClr val="000000"/>
              </a:solidFill>
              <a:latin typeface="Goudy Old Style" panose="02020502050305020303" pitchFamily="18" charset="0"/>
              <a:cs typeface="Goudy Old Style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7419" y="2727402"/>
            <a:ext cx="2391457" cy="2296180"/>
          </a:xfrm>
          <a:prstGeom prst="rect">
            <a:avLst/>
          </a:prstGeom>
          <a:ln w="63500" cmpd="thinThick">
            <a:solidFill>
              <a:schemeClr val="tx1"/>
            </a:solidFill>
            <a:miter lim="800000"/>
          </a:ln>
        </p:spPr>
      </p:pic>
      <p:sp>
        <p:nvSpPr>
          <p:cNvPr id="15" name="Rectangle 14"/>
          <p:cNvSpPr/>
          <p:nvPr/>
        </p:nvSpPr>
        <p:spPr>
          <a:xfrm>
            <a:off x="91440" y="91440"/>
            <a:ext cx="8961120" cy="667512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</a:ln>
          <a:effectLst>
            <a:glow rad="203200">
              <a:srgbClr val="780002">
                <a:alpha val="35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92469" y="192468"/>
            <a:ext cx="8759063" cy="647306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7896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5-03-09 at 1.38.18 PM.png"/>
          <p:cNvPicPr>
            <a:picLocks noChangeAspect="1"/>
          </p:cNvPicPr>
          <p:nvPr/>
        </p:nvPicPr>
        <p:blipFill rotWithShape="1">
          <a:blip r:embed="rId2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7" t="18077" r="5649" b="19136"/>
          <a:stretch/>
        </p:blipFill>
        <p:spPr>
          <a:xfrm>
            <a:off x="174625" y="174624"/>
            <a:ext cx="8747125" cy="64865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8543" y="361711"/>
            <a:ext cx="80669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  <a:t>Sport, Leisure, and the Body Division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59497" y="5558737"/>
            <a:ext cx="4625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Goudy Old Style" panose="02020502050305020303" pitchFamily="18" charset="0"/>
              </a:rPr>
              <a:t> Renee M. Shelby </a:t>
            </a:r>
            <a:endParaRPr lang="en-US" sz="3200" b="1" dirty="0">
              <a:solidFill>
                <a:srgbClr val="000000"/>
              </a:solidFill>
              <a:latin typeface="Goudy Old Style" panose="02020502050305020303" pitchFamily="18" charset="0"/>
              <a:cs typeface="Goudy Old Styl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44972" y="6100225"/>
            <a:ext cx="145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oudy Old Style" panose="02020502050305020303" pitchFamily="18" charset="0"/>
              </a:rPr>
              <a:t>Georgia Tech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3381" y="2442718"/>
            <a:ext cx="2577238" cy="2789974"/>
          </a:xfrm>
          <a:prstGeom prst="rect">
            <a:avLst/>
          </a:prstGeom>
          <a:ln w="63500" cmpd="thinThick">
            <a:solidFill>
              <a:schemeClr val="tx1"/>
            </a:solidFill>
            <a:miter lim="800000"/>
          </a:ln>
        </p:spPr>
      </p:pic>
      <p:sp>
        <p:nvSpPr>
          <p:cNvPr id="9" name="TextBox 8"/>
          <p:cNvSpPr txBox="1"/>
          <p:nvPr/>
        </p:nvSpPr>
        <p:spPr>
          <a:xfrm>
            <a:off x="173839" y="1225246"/>
            <a:ext cx="8796319" cy="8130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1300"/>
              </a:spcAft>
            </a:pPr>
            <a:r>
              <a:rPr lang="en-US" b="1" u="sng" dirty="0">
                <a:solidFill>
                  <a:srgbClr val="000000"/>
                </a:solidFill>
                <a:latin typeface="Goudy Old Style"/>
                <a:cs typeface="Goudy Old Style"/>
              </a:rPr>
              <a:t>Paper Award Winning Title</a:t>
            </a:r>
          </a:p>
          <a:p>
            <a:pPr algn="ctr"/>
            <a:r>
              <a:rPr lang="en-US" dirty="0">
                <a:latin typeface="Goudy Old Style" panose="02020502050305020303" pitchFamily="18" charset="0"/>
              </a:rPr>
              <a:t>“Techno-physical Feminism: Surveillance, Anti-rape Technology and Shifting Risk Paradigms” </a:t>
            </a:r>
            <a:endParaRPr lang="en-US" dirty="0">
              <a:solidFill>
                <a:srgbClr val="000000"/>
              </a:solidFill>
              <a:latin typeface="Goudy Old Style" panose="02020502050305020303" pitchFamily="18" charset="0"/>
              <a:cs typeface="Goudy Old Style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440" y="91440"/>
            <a:ext cx="8961120" cy="667512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</a:ln>
          <a:effectLst>
            <a:glow rad="203200">
              <a:srgbClr val="780002">
                <a:alpha val="35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92469" y="192468"/>
            <a:ext cx="8759063" cy="647306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7896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5-03-09 at 1.38.18 PM.png"/>
          <p:cNvPicPr>
            <a:picLocks noChangeAspect="1"/>
          </p:cNvPicPr>
          <p:nvPr/>
        </p:nvPicPr>
        <p:blipFill rotWithShape="1">
          <a:blip r:embed="rId2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7" t="18077" r="5649" b="19136"/>
          <a:stretch/>
        </p:blipFill>
        <p:spPr>
          <a:xfrm>
            <a:off x="174625" y="174624"/>
            <a:ext cx="8747125" cy="64865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8277" y="361711"/>
            <a:ext cx="73874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  <a:t>Teaching Social Problems Division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1457" y="4754128"/>
            <a:ext cx="2085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Goudy Old Style" panose="02020502050305020303" pitchFamily="18" charset="0"/>
              </a:rPr>
              <a:t>Ashley Rockwell </a:t>
            </a:r>
            <a:endParaRPr lang="en-US" sz="2400" b="1" dirty="0">
              <a:solidFill>
                <a:srgbClr val="000000"/>
              </a:solidFill>
              <a:latin typeface="Goudy Old Style" panose="02020502050305020303" pitchFamily="18" charset="0"/>
              <a:cs typeface="Goudy Old Styl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61381" y="5708788"/>
            <a:ext cx="2399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oudy Old Style" panose="02020502050305020303" pitchFamily="18" charset="0"/>
              </a:rPr>
              <a:t>Georgia State University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56795" y="1276799"/>
            <a:ext cx="6629241" cy="1090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300"/>
              </a:spcAft>
            </a:pPr>
            <a:r>
              <a:rPr lang="en-US" b="1" u="sng" dirty="0">
                <a:solidFill>
                  <a:srgbClr val="000000"/>
                </a:solidFill>
                <a:latin typeface="Goudy Old Style"/>
                <a:cs typeface="Goudy Old Style"/>
              </a:rPr>
              <a:t>Paper Award Winning Title</a:t>
            </a:r>
          </a:p>
          <a:p>
            <a:pPr algn="ctr"/>
            <a:r>
              <a:rPr lang="en-US" dirty="0">
                <a:latin typeface="Goudy Old Style" panose="02020502050305020303" pitchFamily="18" charset="0"/>
              </a:rPr>
              <a:t>“An Assessment of Learning: Understanding Empathy Change </a:t>
            </a:r>
            <a:br>
              <a:rPr lang="en-US" dirty="0">
                <a:latin typeface="Goudy Old Style" panose="02020502050305020303" pitchFamily="18" charset="0"/>
              </a:rPr>
            </a:br>
            <a:r>
              <a:rPr lang="en-US" dirty="0">
                <a:latin typeface="Goudy Old Style" panose="02020502050305020303" pitchFamily="18" charset="0"/>
              </a:rPr>
              <a:t>in Sociology Undergraduates” </a:t>
            </a:r>
            <a:endParaRPr lang="en-US" dirty="0">
              <a:solidFill>
                <a:srgbClr val="000000"/>
              </a:solidFill>
              <a:latin typeface="Goudy Old Style" panose="02020502050305020303" pitchFamily="18" charset="0"/>
              <a:cs typeface="Goudy Old Style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440" y="91440"/>
            <a:ext cx="8961120" cy="667512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</a:ln>
          <a:effectLst>
            <a:glow rad="203200">
              <a:srgbClr val="780002">
                <a:alpha val="35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92469" y="192468"/>
            <a:ext cx="8759063" cy="647306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F720B19-E1C7-0C47-9D7E-19CF57F86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619" y="2756011"/>
            <a:ext cx="1245966" cy="1863966"/>
          </a:xfrm>
          <a:prstGeom prst="rect">
            <a:avLst/>
          </a:prstGeom>
          <a:ln w="63500" cmpd="thinThick">
            <a:solidFill>
              <a:schemeClr val="tx1"/>
            </a:solidFill>
            <a:miter lim="800000"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82687BF-2628-C948-81AD-A41908AA3EEA}"/>
              </a:ext>
            </a:extLst>
          </p:cNvPr>
          <p:cNvSpPr txBox="1"/>
          <p:nvPr/>
        </p:nvSpPr>
        <p:spPr>
          <a:xfrm>
            <a:off x="2508615" y="4754128"/>
            <a:ext cx="21527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Goudy Old Style" panose="02020502050305020303" pitchFamily="18" charset="0"/>
              </a:rPr>
              <a:t>Leanna Greenwood</a:t>
            </a:r>
            <a:endParaRPr lang="en-US" sz="2400" b="1" dirty="0">
              <a:solidFill>
                <a:srgbClr val="000000"/>
              </a:solidFill>
              <a:latin typeface="Goudy Old Style" panose="02020502050305020303" pitchFamily="18" charset="0"/>
              <a:cs typeface="Goudy Old Style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4CA658-7495-EE46-8CA5-7C47DF940AC4}"/>
              </a:ext>
            </a:extLst>
          </p:cNvPr>
          <p:cNvSpPr txBox="1"/>
          <p:nvPr/>
        </p:nvSpPr>
        <p:spPr>
          <a:xfrm>
            <a:off x="4819577" y="4754128"/>
            <a:ext cx="1778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Goudy Old Style" panose="02020502050305020303" pitchFamily="18" charset="0"/>
              </a:rPr>
              <a:t>Penny Harvey </a:t>
            </a:r>
            <a:endParaRPr lang="en-US" sz="2400" b="1" dirty="0">
              <a:solidFill>
                <a:srgbClr val="000000"/>
              </a:solidFill>
              <a:latin typeface="Goudy Old Style" panose="02020502050305020303" pitchFamily="18" charset="0"/>
              <a:cs typeface="Goudy Old Style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F68F6B9-8920-BB4F-A325-AA0CBF28F7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7631" y="2743356"/>
            <a:ext cx="1864812" cy="1823371"/>
          </a:xfrm>
          <a:prstGeom prst="rect">
            <a:avLst/>
          </a:prstGeom>
          <a:ln w="63500" cmpd="thinThick">
            <a:solidFill>
              <a:schemeClr val="tx1"/>
            </a:solidFill>
            <a:miter lim="800000"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CE93450-E8FA-B04B-9CE3-81233DCA17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9040" y="2745449"/>
            <a:ext cx="1739665" cy="1841999"/>
          </a:xfrm>
          <a:prstGeom prst="rect">
            <a:avLst/>
          </a:prstGeom>
          <a:ln w="63500" cmpd="thinThick">
            <a:solidFill>
              <a:schemeClr val="tx1"/>
            </a:solidFill>
            <a:miter lim="800000"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3573EDF-1977-D845-8B1B-F835445563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3324" y="2722636"/>
            <a:ext cx="1427864" cy="1874679"/>
          </a:xfrm>
          <a:prstGeom prst="rect">
            <a:avLst/>
          </a:prstGeom>
          <a:ln w="63500" cmpd="thinThick">
            <a:solidFill>
              <a:schemeClr val="tx1"/>
            </a:solidFill>
            <a:miter lim="800000"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335F60C-30FF-144A-9824-24BB0FB0277D}"/>
              </a:ext>
            </a:extLst>
          </p:cNvPr>
          <p:cNvSpPr txBox="1"/>
          <p:nvPr/>
        </p:nvSpPr>
        <p:spPr>
          <a:xfrm>
            <a:off x="6877960" y="4754128"/>
            <a:ext cx="1778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Goudy Old Style" panose="02020502050305020303" pitchFamily="18" charset="0"/>
              </a:rPr>
              <a:t>Chris Vidmar</a:t>
            </a:r>
            <a:endParaRPr lang="en-US" sz="2400" b="1" dirty="0">
              <a:solidFill>
                <a:srgbClr val="000000"/>
              </a:solidFill>
              <a:latin typeface="Goudy Old Style" panose="02020502050305020303" pitchFamily="18" charset="0"/>
              <a:cs typeface="Goudy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26115653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5-03-09 at 1.38.18 PM.png"/>
          <p:cNvPicPr>
            <a:picLocks noChangeAspect="1"/>
          </p:cNvPicPr>
          <p:nvPr/>
        </p:nvPicPr>
        <p:blipFill rotWithShape="1">
          <a:blip r:embed="rId2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7" t="18077" r="5649" b="19136"/>
          <a:stretch/>
        </p:blipFill>
        <p:spPr>
          <a:xfrm>
            <a:off x="174625" y="174624"/>
            <a:ext cx="8747125" cy="64865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38670" y="171211"/>
            <a:ext cx="5266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  <a:t>Youth, Aging, and </a:t>
            </a:r>
            <a:br>
              <a:rPr lang="en-US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</a:br>
            <a:r>
              <a:rPr lang="en-US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  <a:t>the Life Course Division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2293" y="4993606"/>
            <a:ext cx="45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Goudy Old Style" panose="02020502050305020303" pitchFamily="18" charset="0"/>
              </a:rPr>
              <a:t>John Leverso </a:t>
            </a:r>
            <a:endParaRPr lang="en-US" sz="2800" b="1" dirty="0">
              <a:solidFill>
                <a:srgbClr val="000000"/>
              </a:solidFill>
              <a:latin typeface="Goudy Old Style" panose="02020502050305020303" pitchFamily="18" charset="0"/>
              <a:cs typeface="Goudy Old Styl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13449" y="5693777"/>
            <a:ext cx="2517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Goudy Old Style"/>
                <a:cs typeface="Goudy Old Style"/>
              </a:rPr>
              <a:t>University of Washington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8126" y="2630732"/>
            <a:ext cx="1755648" cy="2194560"/>
          </a:xfrm>
          <a:prstGeom prst="rect">
            <a:avLst/>
          </a:prstGeom>
          <a:ln w="63500" cmpd="thinThick">
            <a:solidFill>
              <a:schemeClr val="tx1"/>
            </a:solidFill>
            <a:miter lim="800000"/>
          </a:ln>
        </p:spPr>
      </p:pic>
      <p:sp>
        <p:nvSpPr>
          <p:cNvPr id="9" name="TextBox 8"/>
          <p:cNvSpPr txBox="1"/>
          <p:nvPr/>
        </p:nvSpPr>
        <p:spPr>
          <a:xfrm>
            <a:off x="270501" y="1478552"/>
            <a:ext cx="8602997" cy="8130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1300"/>
              </a:spcAft>
            </a:pPr>
            <a:r>
              <a:rPr lang="en-US" b="1" u="sng" dirty="0">
                <a:solidFill>
                  <a:srgbClr val="000000"/>
                </a:solidFill>
                <a:latin typeface="Goudy Old Style"/>
                <a:cs typeface="Goudy Old Style"/>
              </a:rPr>
              <a:t>Paper Award Winning Title</a:t>
            </a:r>
          </a:p>
          <a:p>
            <a:pPr algn="ctr"/>
            <a:r>
              <a:rPr lang="en-US" dirty="0">
                <a:latin typeface="Goudy Old Style" panose="02020502050305020303" pitchFamily="18" charset="0"/>
              </a:rPr>
              <a:t>“From the Hood to the Home: Masculinity Reformation of Chicago Street Gang Members” </a:t>
            </a:r>
            <a:endParaRPr lang="en-US" dirty="0">
              <a:solidFill>
                <a:srgbClr val="000000"/>
              </a:solidFill>
              <a:latin typeface="Goudy Old Style" panose="02020502050305020303" pitchFamily="18" charset="0"/>
              <a:cs typeface="Goudy Old Style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440" y="91440"/>
            <a:ext cx="8961120" cy="667512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</a:ln>
          <a:effectLst>
            <a:glow rad="203200">
              <a:srgbClr val="780002">
                <a:alpha val="35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92469" y="192468"/>
            <a:ext cx="8759063" cy="647306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560790-9D15-304C-BB40-C4ECC2F17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4265" y="2630732"/>
            <a:ext cx="1787622" cy="2194560"/>
          </a:xfrm>
          <a:prstGeom prst="rect">
            <a:avLst/>
          </a:prstGeom>
          <a:ln w="63500" cmpd="thinThick">
            <a:solidFill>
              <a:schemeClr val="tx1"/>
            </a:solidFill>
            <a:miter lim="800000"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E6F9BFC-708C-5941-8F94-6E0DDA54C5C6}"/>
              </a:ext>
            </a:extLst>
          </p:cNvPr>
          <p:cNvSpPr txBox="1"/>
          <p:nvPr/>
        </p:nvSpPr>
        <p:spPr>
          <a:xfrm>
            <a:off x="3844419" y="4993606"/>
            <a:ext cx="45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Goudy Old Style" panose="02020502050305020303" pitchFamily="18" charset="77"/>
              </a:rPr>
              <a:t>Chris Hess </a:t>
            </a:r>
            <a:endParaRPr lang="en-US" sz="2800" b="1" dirty="0">
              <a:solidFill>
                <a:srgbClr val="000000"/>
              </a:solidFill>
              <a:latin typeface="Goudy Old Style" panose="02020502050305020303" pitchFamily="18" charset="77"/>
              <a:cs typeface="Goudy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37497896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5-03-09 at 1.38.18 PM.png"/>
          <p:cNvPicPr>
            <a:picLocks noChangeAspect="1"/>
          </p:cNvPicPr>
          <p:nvPr/>
        </p:nvPicPr>
        <p:blipFill rotWithShape="1">
          <a:blip r:embed="rId2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7" t="18077" r="5649" b="19136"/>
          <a:stretch/>
        </p:blipFill>
        <p:spPr>
          <a:xfrm>
            <a:off x="174625" y="174624"/>
            <a:ext cx="8747125" cy="64865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7360" y="3449343"/>
            <a:ext cx="87292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  <a:t>2018 Racial/Ethnic Minority </a:t>
            </a:r>
          </a:p>
          <a:p>
            <a:pPr algn="ctr"/>
            <a:r>
              <a:rPr lang="en-US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  <a:t>Graduate Fellowship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2649" y="5058093"/>
            <a:ext cx="8678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Goudy Old Style"/>
                <a:cs typeface="Goudy Old Style"/>
              </a:rPr>
              <a:t>Presented by </a:t>
            </a:r>
            <a:br>
              <a:rPr lang="en-US" sz="2400" b="1" dirty="0">
                <a:solidFill>
                  <a:srgbClr val="000000"/>
                </a:solidFill>
                <a:latin typeface="Goudy Old Style"/>
                <a:cs typeface="Goudy Old Style"/>
              </a:rPr>
            </a:br>
            <a:r>
              <a:rPr lang="en-US" sz="2400" b="1" dirty="0">
                <a:solidFill>
                  <a:srgbClr val="000000"/>
                </a:solidFill>
                <a:latin typeface="Goudy Old Style"/>
                <a:cs typeface="Goudy Old Style"/>
              </a:rPr>
              <a:t>Dr. Ana Muñiz</a:t>
            </a:r>
            <a:br>
              <a:rPr lang="en-US" sz="2400" b="1" dirty="0">
                <a:solidFill>
                  <a:srgbClr val="000000"/>
                </a:solidFill>
                <a:latin typeface="Goudy Old Style"/>
                <a:cs typeface="Goudy Old Style"/>
              </a:rPr>
            </a:br>
            <a:r>
              <a:rPr lang="en-US" sz="2400" b="1" dirty="0">
                <a:solidFill>
                  <a:srgbClr val="000000"/>
                </a:solidFill>
                <a:latin typeface="Goudy Old Style"/>
                <a:cs typeface="Goudy Old Style"/>
              </a:rPr>
              <a:t>Committee Chair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1440" y="91440"/>
            <a:ext cx="8961120" cy="667512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</a:ln>
          <a:effectLst>
            <a:glow rad="203200">
              <a:srgbClr val="780002">
                <a:alpha val="35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92469" y="192468"/>
            <a:ext cx="8759063" cy="647306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45293" y="313366"/>
            <a:ext cx="8653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  <a:t> Society for the Study of Social Problems 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571045" y="1006631"/>
            <a:ext cx="8001911" cy="0"/>
          </a:xfrm>
          <a:prstGeom prst="line">
            <a:avLst/>
          </a:prstGeom>
          <a:ln w="539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46636" y="1092771"/>
            <a:ext cx="7650728" cy="0"/>
          </a:xfrm>
          <a:prstGeom prst="line">
            <a:avLst/>
          </a:prstGeom>
          <a:ln w="317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8AB56CC7-433D-4E26-9474-1AACDD2116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3972" y="1555371"/>
            <a:ext cx="1541928" cy="156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2240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5-03-09 at 1.38.18 PM.png"/>
          <p:cNvPicPr>
            <a:picLocks noChangeAspect="1"/>
          </p:cNvPicPr>
          <p:nvPr/>
        </p:nvPicPr>
        <p:blipFill rotWithShape="1">
          <a:blip r:embed="rId2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7" t="18077" r="5649" b="19136"/>
          <a:stretch/>
        </p:blipFill>
        <p:spPr>
          <a:xfrm>
            <a:off x="174625" y="174624"/>
            <a:ext cx="8747125" cy="64865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0927" y="361711"/>
            <a:ext cx="84813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  <a:t>2018 Racial/Ethnic Minority </a:t>
            </a:r>
          </a:p>
          <a:p>
            <a:pPr algn="ctr"/>
            <a:r>
              <a:rPr lang="en-US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  <a:t>Graduate Fellowship Winner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73385" y="5419037"/>
            <a:ext cx="534123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Goudy Old Style"/>
                <a:cs typeface="Goudy Old Style"/>
              </a:rPr>
              <a:t>Nikhil Deb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78260" y="6021657"/>
            <a:ext cx="3727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Goudy Old Style"/>
                <a:cs typeface="Goudy Old Style"/>
              </a:rPr>
              <a:t>The University of Tennessee, Knoxville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2137" y="2046174"/>
            <a:ext cx="2399725" cy="3078893"/>
          </a:xfrm>
          <a:prstGeom prst="rect">
            <a:avLst/>
          </a:prstGeom>
          <a:ln w="63500" cmpd="thinThick">
            <a:solidFill>
              <a:schemeClr val="tx1"/>
            </a:solidFill>
            <a:miter lim="800000"/>
          </a:ln>
        </p:spPr>
      </p:pic>
      <p:sp>
        <p:nvSpPr>
          <p:cNvPr id="9" name="Rectangle 8"/>
          <p:cNvSpPr/>
          <p:nvPr/>
        </p:nvSpPr>
        <p:spPr>
          <a:xfrm>
            <a:off x="91440" y="91440"/>
            <a:ext cx="8961120" cy="667512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</a:ln>
          <a:effectLst>
            <a:glow rad="203200">
              <a:srgbClr val="780002">
                <a:alpha val="35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92469" y="192468"/>
            <a:ext cx="8759063" cy="647306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9643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5-03-09 at 1.38.18 PM.png"/>
          <p:cNvPicPr>
            <a:picLocks noChangeAspect="1"/>
          </p:cNvPicPr>
          <p:nvPr/>
        </p:nvPicPr>
        <p:blipFill rotWithShape="1">
          <a:blip r:embed="rId2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7" t="18077" r="5649" b="19136"/>
          <a:stretch/>
        </p:blipFill>
        <p:spPr>
          <a:xfrm>
            <a:off x="174625" y="174624"/>
            <a:ext cx="8747125" cy="64865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0927" y="361711"/>
            <a:ext cx="84813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  <a:t>2018 Racial/Ethnic Minority </a:t>
            </a:r>
          </a:p>
          <a:p>
            <a:pPr algn="ctr"/>
            <a:r>
              <a:rPr lang="en-US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  <a:t>Graduate Fellowship Winner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73385" y="5419037"/>
            <a:ext cx="534123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Goudy Old Style"/>
                <a:cs typeface="Goudy Old Style"/>
              </a:rPr>
              <a:t>Carolina Valdivia Ordorica 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08919" y="6036645"/>
            <a:ext cx="1926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Goudy Old Style"/>
                <a:cs typeface="Goudy Old Style"/>
              </a:rPr>
              <a:t>Harvard University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777" y="2280424"/>
            <a:ext cx="3814445" cy="2542963"/>
          </a:xfrm>
          <a:prstGeom prst="rect">
            <a:avLst/>
          </a:prstGeom>
          <a:ln w="63500" cmpd="thinThick">
            <a:solidFill>
              <a:schemeClr val="tx1"/>
            </a:solidFill>
            <a:miter lim="800000"/>
          </a:ln>
        </p:spPr>
      </p:pic>
      <p:sp>
        <p:nvSpPr>
          <p:cNvPr id="9" name="Rectangle 8"/>
          <p:cNvSpPr/>
          <p:nvPr/>
        </p:nvSpPr>
        <p:spPr>
          <a:xfrm>
            <a:off x="91440" y="91440"/>
            <a:ext cx="8961120" cy="667512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</a:ln>
          <a:effectLst>
            <a:glow rad="203200">
              <a:srgbClr val="780002">
                <a:alpha val="35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92469" y="192468"/>
            <a:ext cx="8759063" cy="647306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649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5-03-09 at 1.38.18 PM.png"/>
          <p:cNvPicPr>
            <a:picLocks noChangeAspect="1"/>
          </p:cNvPicPr>
          <p:nvPr/>
        </p:nvPicPr>
        <p:blipFill rotWithShape="1">
          <a:blip r:embed="rId2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7" t="18077" r="5649" b="19136"/>
          <a:stretch/>
        </p:blipFill>
        <p:spPr>
          <a:xfrm>
            <a:off x="174625" y="174624"/>
            <a:ext cx="8747125" cy="64865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7360" y="3449343"/>
            <a:ext cx="87292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  <a:t>2018 Arlene Kaplan Daniels </a:t>
            </a:r>
          </a:p>
          <a:p>
            <a:pPr algn="ctr"/>
            <a:r>
              <a:rPr lang="en-US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  <a:t>Paper Award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843" y="5065722"/>
            <a:ext cx="8678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Goudy Old Style"/>
                <a:cs typeface="Goudy Old Style"/>
              </a:rPr>
              <a:t>Presented by </a:t>
            </a:r>
            <a:br>
              <a:rPr lang="en-US" sz="2400" b="1" dirty="0">
                <a:solidFill>
                  <a:srgbClr val="000000"/>
                </a:solidFill>
                <a:latin typeface="Goudy Old Style"/>
                <a:cs typeface="Goudy Old Style"/>
              </a:rPr>
            </a:br>
            <a:r>
              <a:rPr lang="en-US" sz="2400" b="1" dirty="0">
                <a:solidFill>
                  <a:srgbClr val="000000"/>
                </a:solidFill>
                <a:latin typeface="Goudy Old Style"/>
                <a:cs typeface="Goudy Old Style"/>
              </a:rPr>
              <a:t>Dr. Raymond J. Michalowski</a:t>
            </a:r>
          </a:p>
          <a:p>
            <a:pPr algn="ctr"/>
            <a:r>
              <a:rPr lang="en-US" sz="2400" b="1" dirty="0">
                <a:solidFill>
                  <a:srgbClr val="000000"/>
                </a:solidFill>
                <a:latin typeface="Goudy Old Style"/>
                <a:cs typeface="Goudy Old Style"/>
              </a:rPr>
              <a:t>Committee Chair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1440" y="91440"/>
            <a:ext cx="8961120" cy="667512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</a:ln>
          <a:effectLst>
            <a:glow rad="203200">
              <a:srgbClr val="780002">
                <a:alpha val="35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92469" y="192468"/>
            <a:ext cx="8759063" cy="647306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45293" y="313366"/>
            <a:ext cx="8653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  <a:t> Society for the Study of Social Problems 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571045" y="1006631"/>
            <a:ext cx="8001911" cy="0"/>
          </a:xfrm>
          <a:prstGeom prst="line">
            <a:avLst/>
          </a:prstGeom>
          <a:ln w="539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46636" y="1092771"/>
            <a:ext cx="7650728" cy="0"/>
          </a:xfrm>
          <a:prstGeom prst="line">
            <a:avLst/>
          </a:prstGeom>
          <a:ln w="317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CFFC28CE-D68D-4D65-BE09-81AABA5C4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3972" y="1555371"/>
            <a:ext cx="1541928" cy="156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7248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5-03-09 at 1.38.18 PM.png"/>
          <p:cNvPicPr>
            <a:picLocks noChangeAspect="1"/>
          </p:cNvPicPr>
          <p:nvPr/>
        </p:nvPicPr>
        <p:blipFill rotWithShape="1">
          <a:blip r:embed="rId2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7" t="18077" r="5649" b="19136"/>
          <a:stretch/>
        </p:blipFill>
        <p:spPr>
          <a:xfrm>
            <a:off x="174625" y="174624"/>
            <a:ext cx="8747125" cy="64865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82094" y="514111"/>
            <a:ext cx="617983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  <a:t>2018 Arlene Kaplan Daniels </a:t>
            </a:r>
            <a:br>
              <a:rPr lang="en-US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</a:br>
            <a:r>
              <a:rPr lang="en-US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  <a:t>Paper Award Winner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10670" y="5192084"/>
            <a:ext cx="6179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Goudy Old Style"/>
                <a:cs typeface="Goudy Old Style"/>
              </a:rPr>
              <a:t>Dr. LaTonya J. Trotter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92594" y="5781242"/>
            <a:ext cx="4001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Goudy Old Style"/>
                <a:cs typeface="Goudy Old Style"/>
              </a:rPr>
              <a:t>Vanderbilt University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6810" y="2129770"/>
            <a:ext cx="1907549" cy="2850728"/>
          </a:xfrm>
          <a:prstGeom prst="rect">
            <a:avLst/>
          </a:prstGeom>
          <a:ln w="63500" cmpd="thinThick">
            <a:solidFill>
              <a:schemeClr val="tx1"/>
            </a:solidFill>
            <a:miter lim="800000"/>
          </a:ln>
        </p:spPr>
      </p:pic>
      <p:sp>
        <p:nvSpPr>
          <p:cNvPr id="9" name="Rectangle 8"/>
          <p:cNvSpPr/>
          <p:nvPr/>
        </p:nvSpPr>
        <p:spPr>
          <a:xfrm>
            <a:off x="91440" y="91440"/>
            <a:ext cx="8961120" cy="667512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</a:ln>
          <a:effectLst>
            <a:glow rad="203200">
              <a:srgbClr val="780002">
                <a:alpha val="35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92469" y="192468"/>
            <a:ext cx="8759063" cy="647306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545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5-03-09 at 1.38.18 PM.png"/>
          <p:cNvPicPr>
            <a:picLocks noChangeAspect="1"/>
          </p:cNvPicPr>
          <p:nvPr/>
        </p:nvPicPr>
        <p:blipFill rotWithShape="1">
          <a:blip r:embed="rId2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7" t="18077" r="5649" b="19136"/>
          <a:stretch/>
        </p:blipFill>
        <p:spPr>
          <a:xfrm>
            <a:off x="174625" y="174624"/>
            <a:ext cx="8747125" cy="64865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93301" y="361711"/>
            <a:ext cx="575741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  <a:t>Community Research and </a:t>
            </a:r>
            <a:br>
              <a:rPr lang="en-US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</a:br>
            <a:r>
              <a:rPr lang="en-US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  <a:t>Development Division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43953" y="5558737"/>
            <a:ext cx="4905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Goudy Old Style"/>
                <a:cs typeface="Goudy Old Style"/>
              </a:rPr>
              <a:t> Joy Kadowaki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57035" y="6176345"/>
            <a:ext cx="1829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Goudy Old Style" panose="02020502050305020303" pitchFamily="18" charset="0"/>
              </a:rPr>
              <a:t>Purdue University</a:t>
            </a:r>
            <a:endParaRPr lang="en-US" dirty="0">
              <a:solidFill>
                <a:srgbClr val="000000"/>
              </a:solidFill>
              <a:latin typeface="Goudy Old Style" panose="02020502050305020303" pitchFamily="18" charset="0"/>
              <a:cs typeface="Goudy Old Style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1666" y="1551554"/>
            <a:ext cx="888089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u="sng" dirty="0">
                <a:solidFill>
                  <a:srgbClr val="000000"/>
                </a:solidFill>
                <a:latin typeface="Goudy Old Style"/>
                <a:cs typeface="Goudy Old Style"/>
              </a:rPr>
              <a:t>Paper Award Winning Title</a:t>
            </a:r>
          </a:p>
          <a:p>
            <a:pPr algn="ctr"/>
            <a:r>
              <a:rPr lang="en-US" dirty="0">
                <a:latin typeface="Goudy Old Style" panose="02020502050305020303" pitchFamily="18" charset="0"/>
              </a:rPr>
              <a:t>“The Contemporary Defended Neighborhood: Maintaining Stability in a Diverse Community” </a:t>
            </a:r>
            <a:endParaRPr lang="en-US" dirty="0">
              <a:solidFill>
                <a:srgbClr val="000000"/>
              </a:solidFill>
              <a:latin typeface="Goudy Old Style" panose="02020502050305020303" pitchFamily="18" charset="0"/>
              <a:cs typeface="Goudy Old Style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440" y="91440"/>
            <a:ext cx="8961120" cy="667512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</a:ln>
          <a:effectLst>
            <a:glow rad="203200">
              <a:srgbClr val="780002">
                <a:alpha val="35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92469" y="192468"/>
            <a:ext cx="8759063" cy="647306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0B2474-9BEA-40E2-8D71-37BEC8A72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2410" y="2654779"/>
            <a:ext cx="3569937" cy="238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2901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5-03-09 at 1.38.18 PM.png"/>
          <p:cNvPicPr>
            <a:picLocks noChangeAspect="1"/>
          </p:cNvPicPr>
          <p:nvPr/>
        </p:nvPicPr>
        <p:blipFill rotWithShape="1">
          <a:blip r:embed="rId2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7" t="18077" r="5649" b="19136"/>
          <a:stretch/>
        </p:blipFill>
        <p:spPr>
          <a:xfrm>
            <a:off x="174625" y="174624"/>
            <a:ext cx="8747125" cy="64865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7360" y="3449343"/>
            <a:ext cx="87292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  <a:t>2018 Doris Wilkinson Faculty </a:t>
            </a:r>
          </a:p>
          <a:p>
            <a:pPr algn="ctr"/>
            <a:r>
              <a:rPr lang="en-US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  <a:t>Leadership Award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2649" y="5058093"/>
            <a:ext cx="8678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Goudy Old Style"/>
                <a:cs typeface="Goudy Old Style"/>
              </a:rPr>
              <a:t>Presented by </a:t>
            </a:r>
            <a:br>
              <a:rPr lang="en-US" sz="2400" b="1" dirty="0">
                <a:solidFill>
                  <a:srgbClr val="000000"/>
                </a:solidFill>
                <a:latin typeface="Goudy Old Style"/>
                <a:cs typeface="Goudy Old Style"/>
              </a:rPr>
            </a:br>
            <a:r>
              <a:rPr lang="en-US" sz="2400" b="1" dirty="0">
                <a:solidFill>
                  <a:srgbClr val="000000"/>
                </a:solidFill>
                <a:latin typeface="Goudy Old Style"/>
                <a:cs typeface="Goudy Old Style"/>
              </a:rPr>
              <a:t>Dr. Ruth Thompson-Miller</a:t>
            </a:r>
          </a:p>
          <a:p>
            <a:pPr algn="ctr"/>
            <a:r>
              <a:rPr lang="en-US" sz="2400" b="1" dirty="0">
                <a:solidFill>
                  <a:srgbClr val="000000"/>
                </a:solidFill>
                <a:latin typeface="Goudy Old Style"/>
                <a:cs typeface="Goudy Old Style"/>
              </a:rPr>
              <a:t>Committee Chair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1440" y="91440"/>
            <a:ext cx="8961120" cy="667512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</a:ln>
          <a:effectLst>
            <a:glow rad="203200">
              <a:srgbClr val="780002">
                <a:alpha val="35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92469" y="192468"/>
            <a:ext cx="8759063" cy="647306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45293" y="313366"/>
            <a:ext cx="8653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  <a:t> Society for the Study of Social Problems 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571045" y="1006631"/>
            <a:ext cx="8001911" cy="0"/>
          </a:xfrm>
          <a:prstGeom prst="line">
            <a:avLst/>
          </a:prstGeom>
          <a:ln w="539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46636" y="1092771"/>
            <a:ext cx="7650728" cy="0"/>
          </a:xfrm>
          <a:prstGeom prst="line">
            <a:avLst/>
          </a:prstGeom>
          <a:ln w="317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44E32142-4EF7-4A08-891B-EBF154674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3972" y="1555371"/>
            <a:ext cx="1541928" cy="156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4044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5-03-09 at 1.38.18 PM.png"/>
          <p:cNvPicPr>
            <a:picLocks noChangeAspect="1"/>
          </p:cNvPicPr>
          <p:nvPr/>
        </p:nvPicPr>
        <p:blipFill rotWithShape="1">
          <a:blip r:embed="rId2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7" t="18077" r="5649" b="19136"/>
          <a:stretch/>
        </p:blipFill>
        <p:spPr>
          <a:xfrm>
            <a:off x="174625" y="174624"/>
            <a:ext cx="8747125" cy="64865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10476" y="514111"/>
            <a:ext cx="652306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  <a:t>2018 Doris Wilkinson Faculty </a:t>
            </a:r>
            <a:br>
              <a:rPr lang="en-US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</a:br>
            <a:r>
              <a:rPr lang="en-US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  <a:t>Leadership Award Winner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75018" y="5150032"/>
            <a:ext cx="43939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Goudy Old Style"/>
                <a:cs typeface="Goudy Old Style"/>
              </a:rPr>
              <a:t>Dr. Heather Dalmage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10927" y="5811158"/>
            <a:ext cx="3700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Goudy Old Style"/>
                <a:cs typeface="Goudy Old Style"/>
              </a:rPr>
              <a:t>Roosevelt University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5475" y="2312171"/>
            <a:ext cx="2473050" cy="2199905"/>
          </a:xfrm>
          <a:prstGeom prst="rect">
            <a:avLst/>
          </a:prstGeom>
          <a:ln w="63500" cmpd="thinThick">
            <a:solidFill>
              <a:schemeClr val="tx1"/>
            </a:solidFill>
            <a:miter lim="800000"/>
          </a:ln>
        </p:spPr>
      </p:pic>
      <p:sp>
        <p:nvSpPr>
          <p:cNvPr id="9" name="Rectangle 8"/>
          <p:cNvSpPr/>
          <p:nvPr/>
        </p:nvSpPr>
        <p:spPr>
          <a:xfrm>
            <a:off x="91440" y="91440"/>
            <a:ext cx="8961120" cy="667512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</a:ln>
          <a:effectLst>
            <a:glow rad="203200">
              <a:srgbClr val="780002">
                <a:alpha val="35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92469" y="192468"/>
            <a:ext cx="8759063" cy="647306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9687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5-03-09 at 1.38.18 PM.png"/>
          <p:cNvPicPr>
            <a:picLocks noChangeAspect="1"/>
          </p:cNvPicPr>
          <p:nvPr/>
        </p:nvPicPr>
        <p:blipFill rotWithShape="1">
          <a:blip r:embed="rId2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7" t="18077" r="5649" b="19136"/>
          <a:stretch/>
        </p:blipFill>
        <p:spPr>
          <a:xfrm>
            <a:off x="174625" y="174624"/>
            <a:ext cx="8747125" cy="64865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7360" y="3803286"/>
            <a:ext cx="87292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  <a:t>2018 Joseph B. Gittler Award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3562" y="5058093"/>
            <a:ext cx="8678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Goudy Old Style"/>
                <a:cs typeface="Goudy Old Style"/>
              </a:rPr>
              <a:t>Presented by </a:t>
            </a:r>
            <a:br>
              <a:rPr lang="en-US" sz="2400" b="1" dirty="0">
                <a:solidFill>
                  <a:srgbClr val="000000"/>
                </a:solidFill>
                <a:latin typeface="Goudy Old Style"/>
                <a:cs typeface="Goudy Old Style"/>
              </a:rPr>
            </a:br>
            <a:r>
              <a:rPr lang="en-US" sz="2400" b="1" dirty="0">
                <a:solidFill>
                  <a:srgbClr val="000000"/>
                </a:solidFill>
                <a:latin typeface="Goudy Old Style"/>
                <a:cs typeface="Goudy Old Style"/>
              </a:rPr>
              <a:t>Dr</a:t>
            </a:r>
            <a:r>
              <a:rPr lang="en-US" sz="2400" b="1" dirty="0">
                <a:solidFill>
                  <a:srgbClr val="000000"/>
                </a:solidFill>
                <a:latin typeface="Goudy Old Style" panose="02020502050305020303" pitchFamily="18" charset="0"/>
                <a:cs typeface="Goudy Old Style"/>
              </a:rPr>
              <a:t>. Anthony A. Peguero</a:t>
            </a:r>
            <a:br>
              <a:rPr lang="en-US" dirty="0"/>
            </a:br>
            <a:r>
              <a:rPr lang="en-US" sz="2400" b="1" dirty="0">
                <a:solidFill>
                  <a:srgbClr val="000000"/>
                </a:solidFill>
                <a:latin typeface="Goudy Old Style"/>
                <a:cs typeface="Goudy Old Style"/>
              </a:rPr>
              <a:t>Committee Chair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1440" y="91440"/>
            <a:ext cx="8961120" cy="667512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</a:ln>
          <a:effectLst>
            <a:glow rad="203200">
              <a:srgbClr val="780002">
                <a:alpha val="35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92469" y="192468"/>
            <a:ext cx="8759063" cy="647306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45293" y="313366"/>
            <a:ext cx="8653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  <a:t> Society for the Study of Social Problems 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571045" y="1006631"/>
            <a:ext cx="8001911" cy="0"/>
          </a:xfrm>
          <a:prstGeom prst="line">
            <a:avLst/>
          </a:prstGeom>
          <a:ln w="539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46636" y="1092771"/>
            <a:ext cx="7650728" cy="0"/>
          </a:xfrm>
          <a:prstGeom prst="line">
            <a:avLst/>
          </a:prstGeom>
          <a:ln w="317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6AB5A236-91BD-4C2F-ABA2-8800F3560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3972" y="1555371"/>
            <a:ext cx="1541928" cy="156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4331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5-03-09 at 1.38.18 PM.png"/>
          <p:cNvPicPr>
            <a:picLocks noChangeAspect="1"/>
          </p:cNvPicPr>
          <p:nvPr/>
        </p:nvPicPr>
        <p:blipFill rotWithShape="1">
          <a:blip r:embed="rId2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7" t="18077" r="5649" b="19136"/>
          <a:stretch/>
        </p:blipFill>
        <p:spPr>
          <a:xfrm>
            <a:off x="174625" y="174624"/>
            <a:ext cx="8747125" cy="64865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70872" y="514111"/>
            <a:ext cx="480227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  <a:t>2018 Joseph B. Gittler</a:t>
            </a:r>
            <a:br>
              <a:rPr lang="en-US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</a:br>
            <a:r>
              <a:rPr lang="en-US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  <a:t>Award Winner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60719" y="4985430"/>
            <a:ext cx="537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Goudy Old Style"/>
                <a:cs typeface="Goudy Old Style"/>
              </a:rPr>
              <a:t>Dr. Hephzibah V. Strmic-Pawl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17324" y="5653389"/>
            <a:ext cx="2309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Goudy Old Style"/>
                <a:cs typeface="Goudy Old Style"/>
              </a:rPr>
              <a:t>Manhattanville College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2673" y="2129604"/>
            <a:ext cx="2418651" cy="2563771"/>
          </a:xfrm>
          <a:prstGeom prst="rect">
            <a:avLst/>
          </a:prstGeom>
          <a:ln w="63500" cmpd="thinThick">
            <a:solidFill>
              <a:schemeClr val="tx1"/>
            </a:solidFill>
            <a:miter lim="800000"/>
          </a:ln>
        </p:spPr>
      </p:pic>
      <p:sp>
        <p:nvSpPr>
          <p:cNvPr id="9" name="Rectangle 8"/>
          <p:cNvSpPr/>
          <p:nvPr/>
        </p:nvSpPr>
        <p:spPr>
          <a:xfrm>
            <a:off x="91440" y="91440"/>
            <a:ext cx="8961120" cy="667512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</a:ln>
          <a:effectLst>
            <a:glow rad="203200">
              <a:srgbClr val="780002">
                <a:alpha val="35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92469" y="192468"/>
            <a:ext cx="8759063" cy="647306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7896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5-03-09 at 1.38.18 PM.png"/>
          <p:cNvPicPr>
            <a:picLocks noChangeAspect="1"/>
          </p:cNvPicPr>
          <p:nvPr/>
        </p:nvPicPr>
        <p:blipFill rotWithShape="1">
          <a:blip r:embed="rId2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7" t="18077" r="5649" b="19136"/>
          <a:stretch/>
        </p:blipFill>
        <p:spPr>
          <a:xfrm>
            <a:off x="174625" y="174624"/>
            <a:ext cx="8747125" cy="64865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7360" y="3449343"/>
            <a:ext cx="87292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  <a:t>2018 </a:t>
            </a:r>
            <a:r>
              <a:rPr lang="en-US" sz="4000" b="1" dirty="0">
                <a:latin typeface="Goudy Old Style" panose="02020502050305020303" pitchFamily="18" charset="0"/>
              </a:rPr>
              <a:t>Kathleen S. Lowney Mentoring Award</a:t>
            </a:r>
            <a:endParaRPr lang="en-US" sz="40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Goudy Old Style" panose="02020502050305020303" pitchFamily="18" charset="0"/>
              <a:cs typeface="Goudy Old Styl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2649" y="5058093"/>
            <a:ext cx="8678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Goudy Old Style"/>
                <a:cs typeface="Goudy Old Style"/>
              </a:rPr>
              <a:t>Presented by </a:t>
            </a:r>
            <a:br>
              <a:rPr lang="en-US" sz="2400" b="1" dirty="0">
                <a:solidFill>
                  <a:srgbClr val="000000"/>
                </a:solidFill>
                <a:latin typeface="Goudy Old Style"/>
                <a:cs typeface="Goudy Old Style"/>
              </a:rPr>
            </a:br>
            <a:r>
              <a:rPr lang="en-US" sz="2400" b="1" dirty="0">
                <a:solidFill>
                  <a:srgbClr val="000000"/>
                </a:solidFill>
                <a:latin typeface="Goudy Old Style"/>
                <a:cs typeface="Goudy Old Style"/>
              </a:rPr>
              <a:t>Dr. Lloyd Klein, Committee Member</a:t>
            </a:r>
          </a:p>
          <a:p>
            <a:pPr algn="ctr"/>
            <a:r>
              <a:rPr lang="en-US" sz="2400" b="1" dirty="0">
                <a:solidFill>
                  <a:srgbClr val="000000"/>
                </a:solidFill>
                <a:latin typeface="Goudy Old Style"/>
                <a:cs typeface="Goudy Old Style"/>
              </a:rPr>
              <a:t>on behalf of Dr. Jerome Krase, Committee Chair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1440" y="91440"/>
            <a:ext cx="8961120" cy="667512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</a:ln>
          <a:effectLst>
            <a:glow rad="203200">
              <a:srgbClr val="780002">
                <a:alpha val="35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92469" y="192468"/>
            <a:ext cx="8759063" cy="647306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45293" y="313366"/>
            <a:ext cx="8653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  <a:t> Society for the Study of Social Problems 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571045" y="1006631"/>
            <a:ext cx="8001911" cy="0"/>
          </a:xfrm>
          <a:prstGeom prst="line">
            <a:avLst/>
          </a:prstGeom>
          <a:ln w="539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46636" y="1092771"/>
            <a:ext cx="7650728" cy="0"/>
          </a:xfrm>
          <a:prstGeom prst="line">
            <a:avLst/>
          </a:prstGeom>
          <a:ln w="317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DD16091C-C9C0-4537-912C-C14E9A2FF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3972" y="1555371"/>
            <a:ext cx="1541928" cy="156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0930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5-03-09 at 1.38.18 PM.png"/>
          <p:cNvPicPr>
            <a:picLocks noChangeAspect="1"/>
          </p:cNvPicPr>
          <p:nvPr/>
        </p:nvPicPr>
        <p:blipFill rotWithShape="1">
          <a:blip r:embed="rId2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7" t="18077" r="5649" b="19136"/>
          <a:stretch/>
        </p:blipFill>
        <p:spPr>
          <a:xfrm>
            <a:off x="174625" y="174624"/>
            <a:ext cx="8747125" cy="64865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6886" y="514111"/>
            <a:ext cx="793024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  <a:t>2018 </a:t>
            </a:r>
            <a:r>
              <a:rPr lang="en-US" sz="4000" b="1" dirty="0">
                <a:latin typeface="Goudy Old Style" panose="02020502050305020303" pitchFamily="18" charset="0"/>
              </a:rPr>
              <a:t>Kathleen S. Lowney Mentoring </a:t>
            </a:r>
            <a:br>
              <a:rPr lang="en-US" sz="4000" b="1" dirty="0">
                <a:latin typeface="Goudy Old Style" panose="02020502050305020303" pitchFamily="18" charset="0"/>
              </a:rPr>
            </a:br>
            <a:r>
              <a:rPr lang="en-US" sz="4000" b="1" dirty="0">
                <a:latin typeface="Goudy Old Style" panose="02020502050305020303" pitchFamily="18" charset="0"/>
              </a:rPr>
              <a:t>Award </a:t>
            </a:r>
            <a:r>
              <a:rPr lang="en-US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  <a:t>Winner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42993" y="5038111"/>
            <a:ext cx="5610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Goudy Old Style"/>
                <a:cs typeface="Goudy Old Style"/>
              </a:rPr>
              <a:t>Dr. Shannon N. Davis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9612" y="5772685"/>
            <a:ext cx="4077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Goudy Old Style"/>
                <a:cs typeface="Goudy Old Style"/>
              </a:rPr>
              <a:t>George Mason University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9619" y="1983316"/>
            <a:ext cx="1864762" cy="2909029"/>
          </a:xfrm>
          <a:prstGeom prst="rect">
            <a:avLst/>
          </a:prstGeom>
          <a:ln w="63500" cmpd="thinThick">
            <a:solidFill>
              <a:schemeClr val="tx1"/>
            </a:solidFill>
            <a:miter lim="800000"/>
          </a:ln>
        </p:spPr>
      </p:pic>
      <p:sp>
        <p:nvSpPr>
          <p:cNvPr id="9" name="Rectangle 8"/>
          <p:cNvSpPr/>
          <p:nvPr/>
        </p:nvSpPr>
        <p:spPr>
          <a:xfrm>
            <a:off x="91440" y="91440"/>
            <a:ext cx="8961120" cy="667512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</a:ln>
          <a:effectLst>
            <a:glow rad="203200">
              <a:srgbClr val="780002">
                <a:alpha val="35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92469" y="192468"/>
            <a:ext cx="8759063" cy="647306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9050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5-03-09 at 1.38.18 PM.png"/>
          <p:cNvPicPr>
            <a:picLocks noChangeAspect="1"/>
          </p:cNvPicPr>
          <p:nvPr/>
        </p:nvPicPr>
        <p:blipFill rotWithShape="1">
          <a:blip r:embed="rId2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7" t="18077" r="5649" b="19136"/>
          <a:stretch/>
        </p:blipFill>
        <p:spPr>
          <a:xfrm>
            <a:off x="174625" y="174624"/>
            <a:ext cx="8747125" cy="64865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7360" y="3449343"/>
            <a:ext cx="87292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  <a:t>2018 Thomas C. Hood </a:t>
            </a:r>
          </a:p>
          <a:p>
            <a:pPr algn="ctr"/>
            <a:r>
              <a:rPr lang="en-US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  <a:t>Social Action Award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2649" y="5058093"/>
            <a:ext cx="8678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Goudy Old Style"/>
                <a:cs typeface="Goudy Old Style"/>
              </a:rPr>
              <a:t>Presented by </a:t>
            </a:r>
            <a:br>
              <a:rPr lang="en-US" sz="2400" b="1" dirty="0">
                <a:solidFill>
                  <a:srgbClr val="000000"/>
                </a:solidFill>
                <a:latin typeface="Goudy Old Style"/>
                <a:cs typeface="Goudy Old Style"/>
              </a:rPr>
            </a:br>
            <a:r>
              <a:rPr lang="en-US" sz="2400" b="1" dirty="0">
                <a:solidFill>
                  <a:srgbClr val="000000"/>
                </a:solidFill>
                <a:latin typeface="Goudy Old Style"/>
                <a:cs typeface="Goudy Old Style"/>
              </a:rPr>
              <a:t>Dr. Kathleen A. Asbury</a:t>
            </a:r>
            <a:endParaRPr lang="en-US" sz="2800" b="1" dirty="0">
              <a:solidFill>
                <a:srgbClr val="000000"/>
              </a:solidFill>
              <a:latin typeface="Goudy Old Style" panose="02020502050305020303" pitchFamily="18" charset="0"/>
              <a:cs typeface="Goudy Old Style"/>
            </a:endParaRPr>
          </a:p>
          <a:p>
            <a:pPr algn="ctr"/>
            <a:r>
              <a:rPr lang="en-US" sz="2400" b="1" dirty="0">
                <a:solidFill>
                  <a:srgbClr val="000000"/>
                </a:solidFill>
                <a:latin typeface="Goudy Old Style"/>
                <a:cs typeface="Goudy Old Style"/>
              </a:rPr>
              <a:t>Committee Chair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1440" y="91440"/>
            <a:ext cx="8961120" cy="667512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</a:ln>
          <a:effectLst>
            <a:glow rad="203200">
              <a:srgbClr val="780002">
                <a:alpha val="35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92469" y="192468"/>
            <a:ext cx="8759063" cy="647306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45293" y="313366"/>
            <a:ext cx="8653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  <a:t> Society for the Study of Social Problems 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571045" y="1006631"/>
            <a:ext cx="8001911" cy="0"/>
          </a:xfrm>
          <a:prstGeom prst="line">
            <a:avLst/>
          </a:prstGeom>
          <a:ln w="539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46636" y="1092771"/>
            <a:ext cx="7650728" cy="0"/>
          </a:xfrm>
          <a:prstGeom prst="line">
            <a:avLst/>
          </a:prstGeom>
          <a:ln w="317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FD1B1319-5CD8-453E-AB47-0E3D8F3FE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3972" y="1555371"/>
            <a:ext cx="1541928" cy="156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6032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5-03-09 at 1.38.18 PM.png"/>
          <p:cNvPicPr>
            <a:picLocks noChangeAspect="1"/>
          </p:cNvPicPr>
          <p:nvPr/>
        </p:nvPicPr>
        <p:blipFill rotWithShape="1">
          <a:blip r:embed="rId2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7" t="18077" r="5649" b="19136"/>
          <a:stretch/>
        </p:blipFill>
        <p:spPr>
          <a:xfrm>
            <a:off x="174625" y="148436"/>
            <a:ext cx="8747125" cy="64865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57010" y="361711"/>
            <a:ext cx="64299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  <a:t>2018 Thomas C. Hood </a:t>
            </a:r>
            <a:br>
              <a:rPr lang="en-US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</a:br>
            <a:r>
              <a:rPr lang="en-US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  <a:t>Social Action Award Winner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738" y="1753531"/>
            <a:ext cx="3017871" cy="3764227"/>
          </a:xfrm>
          <a:prstGeom prst="rect">
            <a:avLst/>
          </a:prstGeom>
          <a:ln w="63500" cmpd="thinThick">
            <a:solidFill>
              <a:schemeClr val="tx1"/>
            </a:solidFill>
            <a:miter lim="800000"/>
          </a:ln>
        </p:spPr>
      </p:pic>
      <p:sp>
        <p:nvSpPr>
          <p:cNvPr id="15" name="TextBox 14"/>
          <p:cNvSpPr txBox="1"/>
          <p:nvPr/>
        </p:nvSpPr>
        <p:spPr>
          <a:xfrm>
            <a:off x="5129213" y="1742146"/>
            <a:ext cx="3284532" cy="3786999"/>
          </a:xfrm>
          <a:prstGeom prst="rect">
            <a:avLst/>
          </a:prstGeom>
          <a:solidFill>
            <a:schemeClr val="tx1">
              <a:alpha val="25000"/>
            </a:schemeClr>
          </a:solidFill>
          <a:effectLst>
            <a:glow rad="101600">
              <a:schemeClr val="bg1">
                <a:lumMod val="8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 extrusionH="25400" contourW="19050"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550" i="1" dirty="0">
                <a:solidFill>
                  <a:schemeClr val="bg1"/>
                </a:solidFill>
                <a:latin typeface="Cambria" panose="02040503050406030204" pitchFamily="18" charset="0"/>
                <a:cs typeface="Al Bayan" pitchFamily="2" charset="-78"/>
              </a:rPr>
              <a:t>Jane Golden is Executive Director of Mural Arts Philadelphia, overseeing its growth from a small city agency to the nation’s largest mural program and a model for community development around the globe. Under Golden’s direction, Mural Arts has created more than 4,000 landmark works of public art through innovative collaborations with community-based organizations, city agencies, nonprofits, schools, the private sector, and philanthropies. </a:t>
            </a:r>
          </a:p>
        </p:txBody>
      </p:sp>
      <p:sp>
        <p:nvSpPr>
          <p:cNvPr id="9" name="Rectangle 8"/>
          <p:cNvSpPr/>
          <p:nvPr/>
        </p:nvSpPr>
        <p:spPr>
          <a:xfrm>
            <a:off x="91440" y="91440"/>
            <a:ext cx="8961120" cy="667512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</a:ln>
          <a:effectLst>
            <a:glow rad="203200">
              <a:srgbClr val="780002">
                <a:alpha val="35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92469" y="192468"/>
            <a:ext cx="8759063" cy="647306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C462B6-63DE-4748-964D-3CDF859D69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3064" y="5718885"/>
            <a:ext cx="3194861" cy="785851"/>
          </a:xfrm>
          <a:prstGeom prst="rect">
            <a:avLst/>
          </a:prstGeom>
          <a:ln w="63500" cmpd="thinThick">
            <a:solidFill>
              <a:schemeClr val="tx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37497896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5-03-09 at 1.38.18 PM.png"/>
          <p:cNvPicPr>
            <a:picLocks noChangeAspect="1"/>
          </p:cNvPicPr>
          <p:nvPr/>
        </p:nvPicPr>
        <p:blipFill rotWithShape="1">
          <a:blip r:embed="rId2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7" t="18077" r="5649" b="19136"/>
          <a:stretch/>
        </p:blipFill>
        <p:spPr>
          <a:xfrm>
            <a:off x="174625" y="174624"/>
            <a:ext cx="8747125" cy="64865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7360" y="3449343"/>
            <a:ext cx="87292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  <a:t>2018 Beth B. Hess </a:t>
            </a:r>
          </a:p>
          <a:p>
            <a:pPr algn="ctr"/>
            <a:r>
              <a:rPr lang="en-US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  <a:t>Memorial Scholarship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2649" y="4932135"/>
            <a:ext cx="86787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Goudy Old Style"/>
                <a:cs typeface="Goudy Old Style"/>
              </a:rPr>
              <a:t>Presented by </a:t>
            </a:r>
            <a:br>
              <a:rPr lang="en-US" sz="2400" b="1" dirty="0">
                <a:solidFill>
                  <a:srgbClr val="000000"/>
                </a:solidFill>
                <a:latin typeface="Goudy Old Style"/>
                <a:cs typeface="Goudy Old Style"/>
              </a:rPr>
            </a:br>
            <a:r>
              <a:rPr lang="en-US" sz="2400" b="1" dirty="0">
                <a:solidFill>
                  <a:srgbClr val="000000"/>
                </a:solidFill>
                <a:latin typeface="Goudy Old Style"/>
                <a:cs typeface="Goudy Old Style"/>
              </a:rPr>
              <a:t>President Luis A. Fernandez  </a:t>
            </a:r>
            <a:br>
              <a:rPr lang="en-US" sz="2400" b="1" dirty="0">
                <a:solidFill>
                  <a:srgbClr val="000000"/>
                </a:solidFill>
                <a:latin typeface="Goudy Old Style"/>
                <a:cs typeface="Goudy Old Style"/>
              </a:rPr>
            </a:br>
            <a:r>
              <a:rPr lang="en-US" sz="2400" b="1" dirty="0">
                <a:solidFill>
                  <a:srgbClr val="000000"/>
                </a:solidFill>
                <a:latin typeface="Goudy Old Style"/>
                <a:cs typeface="Goudy Old Style"/>
              </a:rPr>
              <a:t>on behalf of </a:t>
            </a:r>
            <a:br>
              <a:rPr lang="en-US" sz="2400" b="1" dirty="0">
                <a:solidFill>
                  <a:srgbClr val="000000"/>
                </a:solidFill>
                <a:latin typeface="Goudy Old Style"/>
                <a:cs typeface="Goudy Old Style"/>
              </a:rPr>
            </a:br>
            <a:r>
              <a:rPr lang="en-US" sz="2400" b="1" dirty="0">
                <a:solidFill>
                  <a:srgbClr val="000000"/>
                </a:solidFill>
                <a:latin typeface="Goudy Old Style"/>
                <a:cs typeface="Goudy Old Style"/>
              </a:rPr>
              <a:t>Dr. Sarah K. Bruch, Committee Chair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1440" y="91440"/>
            <a:ext cx="8961120" cy="667512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</a:ln>
          <a:effectLst>
            <a:glow rad="203200">
              <a:srgbClr val="780002">
                <a:alpha val="35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92469" y="192468"/>
            <a:ext cx="8759063" cy="647306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45293" y="313366"/>
            <a:ext cx="8653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  <a:t> Society for the Study of Social Problems 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571045" y="1006631"/>
            <a:ext cx="8001911" cy="0"/>
          </a:xfrm>
          <a:prstGeom prst="line">
            <a:avLst/>
          </a:prstGeom>
          <a:ln w="539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46636" y="1092771"/>
            <a:ext cx="7650728" cy="0"/>
          </a:xfrm>
          <a:prstGeom prst="line">
            <a:avLst/>
          </a:prstGeom>
          <a:ln w="317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C75FAC7C-2D14-41BE-82DA-47A319411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3972" y="1555371"/>
            <a:ext cx="1541928" cy="156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4413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5-03-09 at 1.38.18 PM.png"/>
          <p:cNvPicPr>
            <a:picLocks noChangeAspect="1"/>
          </p:cNvPicPr>
          <p:nvPr/>
        </p:nvPicPr>
        <p:blipFill rotWithShape="1">
          <a:blip r:embed="rId2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7" t="18077" r="5649" b="19136"/>
          <a:stretch/>
        </p:blipFill>
        <p:spPr>
          <a:xfrm>
            <a:off x="174625" y="174624"/>
            <a:ext cx="8747125" cy="64865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4667" y="361711"/>
            <a:ext cx="87170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  <a:t>2018 Beth B. Hess Memorial Scholarship Honorable Mention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80071" y="5065544"/>
            <a:ext cx="3589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Goudy Old Style"/>
                <a:cs typeface="Goudy Old Style"/>
              </a:rPr>
              <a:t>Katherine McCabe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29334" y="5688420"/>
            <a:ext cx="3085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Goudy Old Style"/>
                <a:cs typeface="Goudy Old Style"/>
              </a:rPr>
              <a:t>University of Illinois at Chicago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0577" y="1839908"/>
            <a:ext cx="2475220" cy="3178184"/>
          </a:xfrm>
          <a:prstGeom prst="rect">
            <a:avLst/>
          </a:prstGeom>
          <a:ln w="63500" cmpd="thinThick">
            <a:solidFill>
              <a:schemeClr val="tx1"/>
            </a:solidFill>
            <a:miter lim="800000"/>
          </a:ln>
        </p:spPr>
      </p:pic>
      <p:sp>
        <p:nvSpPr>
          <p:cNvPr id="9" name="Rectangle 8"/>
          <p:cNvSpPr/>
          <p:nvPr/>
        </p:nvSpPr>
        <p:spPr>
          <a:xfrm>
            <a:off x="91440" y="91440"/>
            <a:ext cx="8961120" cy="667512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</a:ln>
          <a:effectLst>
            <a:glow rad="203200">
              <a:srgbClr val="780002">
                <a:alpha val="35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92469" y="192468"/>
            <a:ext cx="8759063" cy="647306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543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5-03-09 at 1.38.18 PM.png"/>
          <p:cNvPicPr>
            <a:picLocks noChangeAspect="1"/>
          </p:cNvPicPr>
          <p:nvPr/>
        </p:nvPicPr>
        <p:blipFill rotWithShape="1">
          <a:blip r:embed="rId2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7" t="18077" r="5649" b="19136"/>
          <a:stretch/>
        </p:blipFill>
        <p:spPr>
          <a:xfrm>
            <a:off x="174625" y="185775"/>
            <a:ext cx="8747125" cy="64865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80239" y="361711"/>
            <a:ext cx="518353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  <a:t>Conflict, Social Action, </a:t>
            </a:r>
          </a:p>
          <a:p>
            <a:pPr algn="ctr"/>
            <a:r>
              <a:rPr lang="en-US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  <a:t>and Change Division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89897" y="5476098"/>
            <a:ext cx="4316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Goudy Old Style" panose="02020502050305020303" pitchFamily="18" charset="0"/>
              </a:rPr>
              <a:t>Noemi Linares-Ramirez</a:t>
            </a:r>
            <a:endParaRPr lang="en-US" sz="3200" b="1" dirty="0">
              <a:solidFill>
                <a:srgbClr val="000000"/>
              </a:solidFill>
              <a:latin typeface="Goudy Old Style" panose="02020502050305020303" pitchFamily="18" charset="0"/>
              <a:cs typeface="Goudy Old Styl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35095" y="6109343"/>
            <a:ext cx="3026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oudy Old Style" panose="02020502050305020303" pitchFamily="18" charset="0"/>
              </a:rPr>
              <a:t>University of California, Irvine</a:t>
            </a:r>
            <a:endParaRPr lang="en-US" dirty="0">
              <a:solidFill>
                <a:srgbClr val="000000"/>
              </a:solidFill>
              <a:latin typeface="Goudy Old Style" panose="02020502050305020303" pitchFamily="18" charset="0"/>
              <a:cs typeface="Goudy Old Style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9714" y="1525694"/>
            <a:ext cx="865694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u="sng" dirty="0">
                <a:solidFill>
                  <a:srgbClr val="000000"/>
                </a:solidFill>
                <a:latin typeface="Goudy Old Style"/>
                <a:cs typeface="Goudy Old Style"/>
              </a:rPr>
              <a:t>Paper Award Winning Title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Goudy Old Style" panose="02020502050305020303" pitchFamily="18" charset="0"/>
                <a:cs typeface="Goudy Old Style"/>
              </a:rPr>
              <a:t>“Displacing Natives: Social Movement Influence over Mascot Change </a:t>
            </a:r>
            <a:br>
              <a:rPr lang="en-US" dirty="0">
                <a:solidFill>
                  <a:srgbClr val="000000"/>
                </a:solidFill>
                <a:latin typeface="Goudy Old Style" panose="02020502050305020303" pitchFamily="18" charset="0"/>
                <a:cs typeface="Goudy Old Style"/>
              </a:rPr>
            </a:br>
            <a:r>
              <a:rPr lang="en-US" dirty="0">
                <a:solidFill>
                  <a:srgbClr val="000000"/>
                </a:solidFill>
                <a:latin typeface="Goudy Old Style" panose="02020502050305020303" pitchFamily="18" charset="0"/>
                <a:cs typeface="Goudy Old Style"/>
              </a:rPr>
              <a:t>at Colleges and Universities”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1440" y="91440"/>
            <a:ext cx="8961120" cy="667512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</a:ln>
          <a:effectLst>
            <a:glow rad="203200">
              <a:srgbClr val="780002">
                <a:alpha val="35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92469" y="192468"/>
            <a:ext cx="8759063" cy="647306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7A2A03-B3C7-45EC-A9CE-68D8A64D8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9322" y="2739429"/>
            <a:ext cx="2625355" cy="258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9092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5-03-09 at 1.38.18 PM.png"/>
          <p:cNvPicPr>
            <a:picLocks noChangeAspect="1"/>
          </p:cNvPicPr>
          <p:nvPr/>
        </p:nvPicPr>
        <p:blipFill rotWithShape="1">
          <a:blip r:embed="rId2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7" t="18077" r="5649" b="19136"/>
          <a:stretch/>
        </p:blipFill>
        <p:spPr>
          <a:xfrm>
            <a:off x="174625" y="174624"/>
            <a:ext cx="8747125" cy="64865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4667" y="361711"/>
            <a:ext cx="87170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  <a:t>2018 Beth B. Hess Memorial Scholarship Winner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66082" y="4856423"/>
            <a:ext cx="44452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Goudy Old Style"/>
                <a:cs typeface="Goudy Old Style"/>
              </a:rPr>
              <a:t>Melissa Osborne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22899" y="5574120"/>
            <a:ext cx="3119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Goudy Old Style"/>
                <a:cs typeface="Goudy Old Style"/>
              </a:rPr>
              <a:t>The University of Chicago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7360" y="2000968"/>
            <a:ext cx="2389279" cy="2637765"/>
          </a:xfrm>
          <a:prstGeom prst="rect">
            <a:avLst/>
          </a:prstGeom>
          <a:ln w="63500" cmpd="thinThick">
            <a:solidFill>
              <a:schemeClr val="tx1"/>
            </a:solidFill>
            <a:miter lim="800000"/>
          </a:ln>
        </p:spPr>
      </p:pic>
      <p:sp>
        <p:nvSpPr>
          <p:cNvPr id="9" name="Rectangle 8"/>
          <p:cNvSpPr/>
          <p:nvPr/>
        </p:nvSpPr>
        <p:spPr>
          <a:xfrm>
            <a:off x="91440" y="91440"/>
            <a:ext cx="8961120" cy="667512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</a:ln>
          <a:effectLst>
            <a:glow rad="203200">
              <a:srgbClr val="780002">
                <a:alpha val="35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92469" y="192468"/>
            <a:ext cx="8759063" cy="647306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1869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5-03-09 at 1.38.18 PM.png"/>
          <p:cNvPicPr>
            <a:picLocks noChangeAspect="1"/>
          </p:cNvPicPr>
          <p:nvPr/>
        </p:nvPicPr>
        <p:blipFill rotWithShape="1">
          <a:blip r:embed="rId2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7" t="18077" r="5649" b="19136"/>
          <a:stretch/>
        </p:blipFill>
        <p:spPr>
          <a:xfrm>
            <a:off x="174625" y="174624"/>
            <a:ext cx="8747125" cy="64865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7360" y="3862623"/>
            <a:ext cx="87292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  <a:t>2018 Lee Founders Award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2649" y="5058093"/>
            <a:ext cx="8678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Goudy Old Style"/>
                <a:cs typeface="Goudy Old Style"/>
              </a:rPr>
              <a:t>Presented by </a:t>
            </a:r>
            <a:br>
              <a:rPr lang="en-US" sz="2400" b="1" dirty="0">
                <a:solidFill>
                  <a:srgbClr val="000000"/>
                </a:solidFill>
                <a:latin typeface="Goudy Old Style"/>
                <a:cs typeface="Goudy Old Style"/>
              </a:rPr>
            </a:br>
            <a:r>
              <a:rPr lang="en-US" sz="2400" b="1" dirty="0">
                <a:solidFill>
                  <a:srgbClr val="000000"/>
                </a:solidFill>
                <a:latin typeface="Goudy Old Style"/>
                <a:cs typeface="Goudy Old Style"/>
              </a:rPr>
              <a:t>Dr. Elroi J. Windsor</a:t>
            </a:r>
            <a:endParaRPr lang="en-US" sz="2400" b="1" dirty="0">
              <a:solidFill>
                <a:srgbClr val="000000"/>
              </a:solidFill>
              <a:latin typeface="Goudy Old Style" panose="02020502050305020303" pitchFamily="18" charset="0"/>
              <a:cs typeface="Goudy Old Style"/>
            </a:endParaRPr>
          </a:p>
          <a:p>
            <a:pPr algn="ctr"/>
            <a:r>
              <a:rPr lang="en-US" sz="2400" b="1" dirty="0">
                <a:solidFill>
                  <a:srgbClr val="000000"/>
                </a:solidFill>
                <a:latin typeface="Goudy Old Style"/>
                <a:cs typeface="Goudy Old Style"/>
              </a:rPr>
              <a:t>Committee Chair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1440" y="91440"/>
            <a:ext cx="8961120" cy="667512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</a:ln>
          <a:effectLst>
            <a:glow rad="203200">
              <a:srgbClr val="780002">
                <a:alpha val="35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92469" y="192468"/>
            <a:ext cx="8759063" cy="647306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45293" y="313366"/>
            <a:ext cx="8653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  <a:t> Society for the Study of Social Problems 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571045" y="1006631"/>
            <a:ext cx="8001911" cy="0"/>
          </a:xfrm>
          <a:prstGeom prst="line">
            <a:avLst/>
          </a:prstGeom>
          <a:ln w="539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46636" y="1092771"/>
            <a:ext cx="7650728" cy="0"/>
          </a:xfrm>
          <a:prstGeom prst="line">
            <a:avLst/>
          </a:prstGeom>
          <a:ln w="317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8FC56605-8A43-485F-B1B7-B63348DB8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3972" y="1555371"/>
            <a:ext cx="1541928" cy="156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4461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5-03-09 at 1.38.18 PM.png"/>
          <p:cNvPicPr>
            <a:picLocks noChangeAspect="1"/>
          </p:cNvPicPr>
          <p:nvPr/>
        </p:nvPicPr>
        <p:blipFill rotWithShape="1">
          <a:blip r:embed="rId2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7" t="18077" r="5649" b="19136"/>
          <a:stretch/>
        </p:blipFill>
        <p:spPr>
          <a:xfrm>
            <a:off x="174625" y="174624"/>
            <a:ext cx="8747125" cy="64865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29182" y="467302"/>
            <a:ext cx="40856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  <a:t>2018 Lee Founders</a:t>
            </a:r>
            <a:br>
              <a:rPr lang="en-US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</a:br>
            <a:r>
              <a:rPr lang="en-US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  <a:t>Award Winner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59510" y="5110823"/>
            <a:ext cx="5177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Goudy Old Style"/>
                <a:cs typeface="Goudy Old Style"/>
              </a:rPr>
              <a:t>Dr. Raymond J. Michalowski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83782" y="5778782"/>
            <a:ext cx="3528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Goudy Old Style"/>
                <a:cs typeface="Goudy Old Style"/>
              </a:rPr>
              <a:t>Northern Arizona University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3431" y="2204646"/>
            <a:ext cx="2657138" cy="2465056"/>
          </a:xfrm>
          <a:prstGeom prst="rect">
            <a:avLst/>
          </a:prstGeom>
          <a:ln w="63500" cmpd="thinThick">
            <a:solidFill>
              <a:schemeClr val="tx1"/>
            </a:solidFill>
            <a:miter lim="800000"/>
          </a:ln>
        </p:spPr>
      </p:pic>
      <p:sp>
        <p:nvSpPr>
          <p:cNvPr id="9" name="Rectangle 8"/>
          <p:cNvSpPr/>
          <p:nvPr/>
        </p:nvSpPr>
        <p:spPr>
          <a:xfrm>
            <a:off x="91440" y="91440"/>
            <a:ext cx="8961120" cy="667512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</a:ln>
          <a:effectLst>
            <a:glow rad="203200">
              <a:srgbClr val="780002">
                <a:alpha val="35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92469" y="192468"/>
            <a:ext cx="8759063" cy="647306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6475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5-03-09 at 1.38.18 PM.png"/>
          <p:cNvPicPr>
            <a:picLocks noChangeAspect="1"/>
          </p:cNvPicPr>
          <p:nvPr/>
        </p:nvPicPr>
        <p:blipFill rotWithShape="1">
          <a:blip r:embed="rId2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7" t="18077" r="5649" b="19136"/>
          <a:stretch/>
        </p:blipFill>
        <p:spPr>
          <a:xfrm>
            <a:off x="174625" y="174624"/>
            <a:ext cx="8747125" cy="64865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7360" y="3862623"/>
            <a:ext cx="87292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  <a:t>2017 C. Wright Mills Award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2649" y="5058093"/>
            <a:ext cx="8678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Goudy Old Style"/>
                <a:cs typeface="Goudy Old Style"/>
              </a:rPr>
              <a:t>Presented by </a:t>
            </a:r>
            <a:br>
              <a:rPr lang="en-US" sz="2400" b="1" dirty="0">
                <a:solidFill>
                  <a:srgbClr val="000000"/>
                </a:solidFill>
                <a:latin typeface="Goudy Old Style"/>
                <a:cs typeface="Goudy Old Style"/>
              </a:rPr>
            </a:br>
            <a:r>
              <a:rPr lang="en-US" sz="2400" b="1" dirty="0">
                <a:solidFill>
                  <a:srgbClr val="000000"/>
                </a:solidFill>
                <a:latin typeface="Goudy Old Style"/>
                <a:cs typeface="Goudy Old Style"/>
              </a:rPr>
              <a:t>Dr. George Lipsitz</a:t>
            </a:r>
            <a:br>
              <a:rPr lang="en-US" dirty="0"/>
            </a:br>
            <a:r>
              <a:rPr lang="en-US" sz="2400" b="1" dirty="0">
                <a:solidFill>
                  <a:srgbClr val="000000"/>
                </a:solidFill>
                <a:latin typeface="Goudy Old Style"/>
                <a:cs typeface="Goudy Old Style"/>
              </a:rPr>
              <a:t>Committee Chair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1440" y="91440"/>
            <a:ext cx="8961120" cy="667512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</a:ln>
          <a:effectLst>
            <a:glow rad="203200">
              <a:srgbClr val="780002">
                <a:alpha val="35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92469" y="192468"/>
            <a:ext cx="8759063" cy="647306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45293" y="313366"/>
            <a:ext cx="8653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  <a:t> Society for the Study of Social Problems 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571045" y="1006631"/>
            <a:ext cx="8001911" cy="0"/>
          </a:xfrm>
          <a:prstGeom prst="line">
            <a:avLst/>
          </a:prstGeom>
          <a:ln w="539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46636" y="1092771"/>
            <a:ext cx="7650728" cy="0"/>
          </a:xfrm>
          <a:prstGeom prst="line">
            <a:avLst/>
          </a:prstGeom>
          <a:ln w="317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D60DF4B2-1371-487B-BCD7-B562C18AA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3972" y="1555371"/>
            <a:ext cx="1541928" cy="156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2438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5-03-09 at 1.38.18 PM.png"/>
          <p:cNvPicPr>
            <a:picLocks noChangeAspect="1"/>
          </p:cNvPicPr>
          <p:nvPr/>
        </p:nvPicPr>
        <p:blipFill rotWithShape="1">
          <a:blip r:embed="rId2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7" t="18077" r="5649" b="19136"/>
          <a:stretch/>
        </p:blipFill>
        <p:spPr>
          <a:xfrm>
            <a:off x="174625" y="174624"/>
            <a:ext cx="8747125" cy="64865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4272" y="361711"/>
            <a:ext cx="78554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  <a:t>2017 C. Wright Mills Award Finalist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83784" y="5558737"/>
            <a:ext cx="5014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Goudy Old Style"/>
                <a:cs typeface="Goudy Old Style"/>
              </a:rPr>
              <a:t>Amada Armenta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85016" y="6176345"/>
            <a:ext cx="4087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Goudy Old Style"/>
                <a:cs typeface="Goudy Old Style"/>
              </a:rPr>
              <a:t>University of Pennsylvania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0706" y="2464266"/>
            <a:ext cx="1828799" cy="2741828"/>
          </a:xfrm>
          <a:prstGeom prst="rect">
            <a:avLst/>
          </a:prstGeom>
          <a:ln w="63500" cmpd="thinThick">
            <a:solidFill>
              <a:schemeClr val="tx1"/>
            </a:solidFill>
            <a:miter lim="800000"/>
          </a:ln>
        </p:spPr>
      </p:pic>
      <p:sp>
        <p:nvSpPr>
          <p:cNvPr id="9" name="TextBox 8"/>
          <p:cNvSpPr txBox="1"/>
          <p:nvPr/>
        </p:nvSpPr>
        <p:spPr>
          <a:xfrm>
            <a:off x="1358139" y="1217890"/>
            <a:ext cx="6427722" cy="8701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u="sng" dirty="0">
                <a:solidFill>
                  <a:srgbClr val="000000"/>
                </a:solidFill>
                <a:latin typeface="Goudy Old Style"/>
                <a:cs typeface="Goudy Old Style"/>
              </a:rPr>
              <a:t>Finalist’s Book Title</a:t>
            </a:r>
          </a:p>
          <a:p>
            <a:pPr algn="ctr">
              <a:lnSpc>
                <a:spcPct val="150000"/>
              </a:lnSpc>
            </a:pPr>
            <a:r>
              <a:rPr lang="en-US" i="1" dirty="0">
                <a:solidFill>
                  <a:srgbClr val="000000"/>
                </a:solidFill>
                <a:latin typeface="Goudy Old Style"/>
                <a:cs typeface="Goudy Old Style"/>
              </a:rPr>
              <a:t>Protect, Serve, and Deport: The Rise of Policing as Immigration Enforcement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4495" y="2449702"/>
            <a:ext cx="1828799" cy="2741829"/>
          </a:xfrm>
          <a:prstGeom prst="rect">
            <a:avLst/>
          </a:prstGeom>
          <a:ln w="63500" cmpd="thinThick">
            <a:solidFill>
              <a:schemeClr val="tx1"/>
            </a:solidFill>
            <a:miter lim="800000"/>
          </a:ln>
        </p:spPr>
      </p:pic>
      <p:sp>
        <p:nvSpPr>
          <p:cNvPr id="14" name="Rectangle 13"/>
          <p:cNvSpPr/>
          <p:nvPr/>
        </p:nvSpPr>
        <p:spPr>
          <a:xfrm>
            <a:off x="91440" y="91440"/>
            <a:ext cx="8961120" cy="667512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</a:ln>
          <a:effectLst>
            <a:glow rad="203200">
              <a:srgbClr val="780002">
                <a:alpha val="35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92469" y="192468"/>
            <a:ext cx="8759063" cy="647306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6536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5-03-09 at 1.38.18 PM.png"/>
          <p:cNvPicPr>
            <a:picLocks noChangeAspect="1"/>
          </p:cNvPicPr>
          <p:nvPr/>
        </p:nvPicPr>
        <p:blipFill rotWithShape="1">
          <a:blip r:embed="rId2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7" t="18077" r="5649" b="19136"/>
          <a:stretch/>
        </p:blipFill>
        <p:spPr>
          <a:xfrm>
            <a:off x="174625" y="174624"/>
            <a:ext cx="8747125" cy="64865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4272" y="361711"/>
            <a:ext cx="78554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  <a:t>2017 C. Wright Mills Award Finalist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64675" y="5541056"/>
            <a:ext cx="5014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Goudy Old Style"/>
                <a:cs typeface="Goudy Old Style"/>
              </a:rPr>
              <a:t>John M. Eason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28047" y="6158340"/>
            <a:ext cx="4087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Goudy Old Style"/>
                <a:cs typeface="Goudy Old Style"/>
              </a:rPr>
              <a:t>Texas A&amp;M University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15751" y="1217890"/>
            <a:ext cx="6312498" cy="8701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u="sng" dirty="0">
                <a:solidFill>
                  <a:srgbClr val="000000"/>
                </a:solidFill>
                <a:latin typeface="Goudy Old Style"/>
                <a:cs typeface="Goudy Old Style"/>
              </a:rPr>
              <a:t>Finalist’s Book Title</a:t>
            </a:r>
          </a:p>
          <a:p>
            <a:pPr algn="ctr">
              <a:lnSpc>
                <a:spcPct val="150000"/>
              </a:lnSpc>
            </a:pPr>
            <a:r>
              <a:rPr lang="en-US" i="1" dirty="0">
                <a:solidFill>
                  <a:srgbClr val="000000"/>
                </a:solidFill>
                <a:latin typeface="Goudy Old Style"/>
                <a:cs typeface="Goudy Old Style"/>
              </a:rPr>
              <a:t>Big House on the Prairie: Rise of the Rural Ghetto and Prison Proliferation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1662" y="2484774"/>
            <a:ext cx="1773049" cy="2659573"/>
          </a:xfrm>
          <a:prstGeom prst="rect">
            <a:avLst/>
          </a:prstGeom>
          <a:ln w="63500" cmpd="thinThick">
            <a:solidFill>
              <a:schemeClr val="tx1"/>
            </a:solidFill>
            <a:miter lim="800000"/>
          </a:ln>
        </p:spPr>
      </p:pic>
      <p:sp>
        <p:nvSpPr>
          <p:cNvPr id="14" name="Rectangle 13"/>
          <p:cNvSpPr/>
          <p:nvPr/>
        </p:nvSpPr>
        <p:spPr>
          <a:xfrm>
            <a:off x="91440" y="91440"/>
            <a:ext cx="8961120" cy="667512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</a:ln>
          <a:effectLst>
            <a:glow rad="203200">
              <a:srgbClr val="780002">
                <a:alpha val="35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92469" y="192468"/>
            <a:ext cx="8759063" cy="647306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7922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5-03-09 at 1.38.18 PM.png"/>
          <p:cNvPicPr>
            <a:picLocks noChangeAspect="1"/>
          </p:cNvPicPr>
          <p:nvPr/>
        </p:nvPicPr>
        <p:blipFill rotWithShape="1">
          <a:blip r:embed="rId2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7" t="18077" r="5649" b="19136"/>
          <a:stretch/>
        </p:blipFill>
        <p:spPr>
          <a:xfrm>
            <a:off x="174625" y="174624"/>
            <a:ext cx="8747125" cy="64865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4272" y="361711"/>
            <a:ext cx="78554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  <a:t>2017 C. Wright Mills Award Finalist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64675" y="5431198"/>
            <a:ext cx="5014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Goudy Old Style"/>
                <a:cs typeface="Goudy Old Style"/>
              </a:rPr>
              <a:t>Thomas M. Shapiro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4234" y="6091332"/>
            <a:ext cx="4087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Goudy Old Style"/>
                <a:cs typeface="Goudy Old Style"/>
              </a:rPr>
              <a:t>Brandeis University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163" y="2505392"/>
            <a:ext cx="1745617" cy="2659574"/>
          </a:xfrm>
          <a:prstGeom prst="rect">
            <a:avLst/>
          </a:prstGeom>
          <a:ln w="63500" cmpd="thinThick">
            <a:solidFill>
              <a:schemeClr val="tx1"/>
            </a:solidFill>
            <a:miter lim="800000"/>
          </a:ln>
        </p:spPr>
      </p:pic>
      <p:sp>
        <p:nvSpPr>
          <p:cNvPr id="9" name="TextBox 8"/>
          <p:cNvSpPr txBox="1"/>
          <p:nvPr/>
        </p:nvSpPr>
        <p:spPr>
          <a:xfrm>
            <a:off x="709051" y="1217890"/>
            <a:ext cx="7725898" cy="8701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u="sng" dirty="0">
                <a:solidFill>
                  <a:srgbClr val="000000"/>
                </a:solidFill>
                <a:latin typeface="Goudy Old Style"/>
                <a:cs typeface="Goudy Old Style"/>
              </a:rPr>
              <a:t>Finalist’s Book Title</a:t>
            </a:r>
          </a:p>
          <a:p>
            <a:pPr algn="ctr">
              <a:lnSpc>
                <a:spcPct val="150000"/>
              </a:lnSpc>
            </a:pPr>
            <a:r>
              <a:rPr lang="en-US" i="1" dirty="0">
                <a:solidFill>
                  <a:srgbClr val="000000"/>
                </a:solidFill>
                <a:latin typeface="Goudy Old Style"/>
                <a:cs typeface="Goudy Old Style"/>
              </a:rPr>
              <a:t>Toxic Inequality: How America’s Wealth Gap Destroys Mobility, Deepens the Racial Divide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9331" y="2535586"/>
            <a:ext cx="1753506" cy="2659573"/>
          </a:xfrm>
          <a:prstGeom prst="rect">
            <a:avLst/>
          </a:prstGeom>
          <a:ln w="63500" cmpd="thinThick">
            <a:solidFill>
              <a:schemeClr val="tx1"/>
            </a:solidFill>
            <a:miter lim="800000"/>
          </a:ln>
        </p:spPr>
      </p:pic>
      <p:sp>
        <p:nvSpPr>
          <p:cNvPr id="14" name="Rectangle 13"/>
          <p:cNvSpPr/>
          <p:nvPr/>
        </p:nvSpPr>
        <p:spPr>
          <a:xfrm>
            <a:off x="91440" y="91440"/>
            <a:ext cx="8961120" cy="667512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</a:ln>
          <a:effectLst>
            <a:glow rad="203200">
              <a:srgbClr val="780002">
                <a:alpha val="35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92469" y="192468"/>
            <a:ext cx="8759063" cy="647306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5692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5-03-09 at 1.38.18 PM.png"/>
          <p:cNvPicPr>
            <a:picLocks noChangeAspect="1"/>
          </p:cNvPicPr>
          <p:nvPr/>
        </p:nvPicPr>
        <p:blipFill rotWithShape="1">
          <a:blip r:embed="rId2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7" t="18077" r="5649" b="19136"/>
          <a:stretch/>
        </p:blipFill>
        <p:spPr>
          <a:xfrm>
            <a:off x="174625" y="174624"/>
            <a:ext cx="8747125" cy="64865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4272" y="361711"/>
            <a:ext cx="78554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  <a:t>2017 C. Wright Mills Award Finalist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64675" y="5431198"/>
            <a:ext cx="5014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Goudy Old Style"/>
                <a:cs typeface="Goudy Old Style"/>
              </a:rPr>
              <a:t>Miranda R. Waggoner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28046" y="6036739"/>
            <a:ext cx="4087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Goudy Old Style"/>
                <a:cs typeface="Goudy Old Style"/>
              </a:rPr>
              <a:t>Florida State University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296" y="2437488"/>
            <a:ext cx="1753506" cy="2644287"/>
          </a:xfrm>
          <a:prstGeom prst="rect">
            <a:avLst/>
          </a:prstGeom>
          <a:ln w="63500" cmpd="thinThick">
            <a:solidFill>
              <a:schemeClr val="tx1"/>
            </a:solidFill>
            <a:miter lim="800000"/>
          </a:ln>
        </p:spPr>
      </p:pic>
      <p:sp>
        <p:nvSpPr>
          <p:cNvPr id="9" name="TextBox 8"/>
          <p:cNvSpPr txBox="1"/>
          <p:nvPr/>
        </p:nvSpPr>
        <p:spPr>
          <a:xfrm>
            <a:off x="1336306" y="1217890"/>
            <a:ext cx="6471387" cy="8701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u="sng" dirty="0">
                <a:solidFill>
                  <a:srgbClr val="000000"/>
                </a:solidFill>
                <a:latin typeface="Goudy Old Style"/>
                <a:cs typeface="Goudy Old Style"/>
              </a:rPr>
              <a:t>Finalist’s Book Title</a:t>
            </a:r>
          </a:p>
          <a:p>
            <a:pPr algn="ctr">
              <a:lnSpc>
                <a:spcPct val="150000"/>
              </a:lnSpc>
            </a:pPr>
            <a:r>
              <a:rPr lang="en-US" i="1" dirty="0">
                <a:solidFill>
                  <a:srgbClr val="000000"/>
                </a:solidFill>
                <a:latin typeface="Goudy Old Style"/>
                <a:cs typeface="Goudy Old Style"/>
              </a:rPr>
              <a:t>The Zero Trimester: Pre-Pregnancy Care and the Politics of Reproductive Risk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9200" y="2437488"/>
            <a:ext cx="1753506" cy="2627626"/>
          </a:xfrm>
          <a:prstGeom prst="rect">
            <a:avLst/>
          </a:prstGeom>
          <a:ln w="63500" cmpd="thinThick">
            <a:solidFill>
              <a:schemeClr val="tx1"/>
            </a:solidFill>
            <a:miter lim="800000"/>
          </a:ln>
        </p:spPr>
      </p:pic>
      <p:sp>
        <p:nvSpPr>
          <p:cNvPr id="14" name="Rectangle 13"/>
          <p:cNvSpPr/>
          <p:nvPr/>
        </p:nvSpPr>
        <p:spPr>
          <a:xfrm>
            <a:off x="91440" y="91440"/>
            <a:ext cx="8961120" cy="667512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</a:ln>
          <a:effectLst>
            <a:glow rad="203200">
              <a:srgbClr val="780002">
                <a:alpha val="35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92469" y="192468"/>
            <a:ext cx="8759063" cy="647306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0323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5-03-09 at 1.38.18 PM.png"/>
          <p:cNvPicPr>
            <a:picLocks noChangeAspect="1"/>
          </p:cNvPicPr>
          <p:nvPr/>
        </p:nvPicPr>
        <p:blipFill rotWithShape="1">
          <a:blip r:embed="rId2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7" t="18077" r="5649" b="19136"/>
          <a:stretch/>
        </p:blipFill>
        <p:spPr>
          <a:xfrm>
            <a:off x="174625" y="174624"/>
            <a:ext cx="8747125" cy="64865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5562" y="361711"/>
            <a:ext cx="77929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  <a:t>2017 C. Wright Mills Award Winner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83784" y="5558737"/>
            <a:ext cx="5014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Goudy Old Style"/>
                <a:cs typeface="Goudy Old Style"/>
              </a:rPr>
              <a:t>Claudia G. Cervantes-Soon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28047" y="6161356"/>
            <a:ext cx="4087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Goudy Old Style"/>
                <a:cs typeface="Goudy Old Style"/>
              </a:rPr>
              <a:t>University of Texas - Austin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2756" y="2436728"/>
            <a:ext cx="1773048" cy="2696256"/>
          </a:xfrm>
          <a:prstGeom prst="rect">
            <a:avLst/>
          </a:prstGeom>
          <a:ln w="63500" cmpd="thinThick">
            <a:solidFill>
              <a:schemeClr val="tx1"/>
            </a:solidFill>
            <a:miter lim="800000"/>
          </a:ln>
        </p:spPr>
      </p:pic>
      <p:sp>
        <p:nvSpPr>
          <p:cNvPr id="9" name="TextBox 8"/>
          <p:cNvSpPr txBox="1"/>
          <p:nvPr/>
        </p:nvSpPr>
        <p:spPr>
          <a:xfrm>
            <a:off x="1707723" y="1217890"/>
            <a:ext cx="5728556" cy="8701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u="sng" dirty="0">
                <a:solidFill>
                  <a:srgbClr val="000000"/>
                </a:solidFill>
                <a:latin typeface="Goudy Old Style"/>
                <a:cs typeface="Goudy Old Style"/>
              </a:rPr>
              <a:t>Winning Book Title</a:t>
            </a:r>
          </a:p>
          <a:p>
            <a:pPr algn="ctr">
              <a:lnSpc>
                <a:spcPct val="150000"/>
              </a:lnSpc>
            </a:pPr>
            <a:r>
              <a:rPr lang="en-US" i="1" dirty="0">
                <a:solidFill>
                  <a:srgbClr val="000000"/>
                </a:solidFill>
                <a:latin typeface="Goudy Old Style"/>
                <a:cs typeface="Goudy Old Style"/>
              </a:rPr>
              <a:t>Juárez Girls Rising: Transformative Education in Times of Dystopia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8198" y="2436728"/>
            <a:ext cx="1773049" cy="2741829"/>
          </a:xfrm>
          <a:prstGeom prst="rect">
            <a:avLst/>
          </a:prstGeom>
          <a:ln w="63500" cmpd="thinThick">
            <a:solidFill>
              <a:schemeClr val="tx1"/>
            </a:solidFill>
            <a:miter lim="800000"/>
          </a:ln>
        </p:spPr>
      </p:pic>
      <p:sp>
        <p:nvSpPr>
          <p:cNvPr id="14" name="Rectangle 13"/>
          <p:cNvSpPr/>
          <p:nvPr/>
        </p:nvSpPr>
        <p:spPr>
          <a:xfrm>
            <a:off x="91440" y="91440"/>
            <a:ext cx="8961120" cy="667512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</a:ln>
          <a:effectLst>
            <a:glow rad="203200">
              <a:srgbClr val="780002">
                <a:alpha val="35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92469" y="192468"/>
            <a:ext cx="8759063" cy="647306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004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5-03-09 at 1.38.18 PM.png"/>
          <p:cNvPicPr>
            <a:picLocks noChangeAspect="1"/>
          </p:cNvPicPr>
          <p:nvPr/>
        </p:nvPicPr>
        <p:blipFill rotWithShape="1">
          <a:blip r:embed="rId2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7" t="18077" r="5649" b="19136"/>
          <a:stretch/>
        </p:blipFill>
        <p:spPr>
          <a:xfrm>
            <a:off x="174625" y="174624"/>
            <a:ext cx="8747125" cy="64865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41342" y="361711"/>
            <a:ext cx="57653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  <a:t>Crime and Juvenile </a:t>
            </a:r>
          </a:p>
          <a:p>
            <a:pPr algn="ctr"/>
            <a:r>
              <a:rPr lang="en-US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  <a:t>Delinquency Division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9778" y="5303771"/>
            <a:ext cx="4038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Goudy Old Style" panose="02020502050305020303" pitchFamily="18" charset="0"/>
              </a:rPr>
              <a:t>Kristen L. Hourigan </a:t>
            </a:r>
            <a:endParaRPr lang="en-US" sz="3200" b="1" dirty="0">
              <a:solidFill>
                <a:srgbClr val="000000"/>
              </a:solidFill>
              <a:latin typeface="Goudy Old Style" panose="02020502050305020303" pitchFamily="18" charset="0"/>
              <a:cs typeface="Goudy Old Styl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8381" y="5884645"/>
            <a:ext cx="3853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Goudy Old Style" panose="02020502050305020303" pitchFamily="18" charset="0"/>
              </a:rPr>
              <a:t>California State University, Los Angeles </a:t>
            </a:r>
            <a:endParaRPr lang="en-US" dirty="0">
              <a:solidFill>
                <a:srgbClr val="000000"/>
              </a:solidFill>
              <a:latin typeface="Goudy Old Style" panose="02020502050305020303" pitchFamily="18" charset="0"/>
              <a:cs typeface="Goudy Old Style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81764" y="1511685"/>
            <a:ext cx="548452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u="sng" dirty="0">
                <a:solidFill>
                  <a:srgbClr val="000000"/>
                </a:solidFill>
                <a:latin typeface="Goudy Old Style"/>
                <a:cs typeface="Goudy Old Style"/>
              </a:rPr>
              <a:t>Paper Award Winning Title</a:t>
            </a:r>
          </a:p>
          <a:p>
            <a:pPr algn="ctr"/>
            <a:r>
              <a:rPr lang="en-US" dirty="0">
                <a:latin typeface="Goudy Old Style" panose="02020502050305020303" pitchFamily="18" charset="0"/>
              </a:rPr>
              <a:t>“Luck of the Draw: Exploring the Effects of Parole Board Composition upon Parole Release Decisions”  </a:t>
            </a:r>
            <a:endParaRPr lang="en-US" dirty="0">
              <a:solidFill>
                <a:srgbClr val="000000"/>
              </a:solidFill>
              <a:latin typeface="Goudy Old Style" panose="02020502050305020303" pitchFamily="18" charset="0"/>
              <a:cs typeface="Goudy Old Style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440" y="91440"/>
            <a:ext cx="8961120" cy="667512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</a:ln>
          <a:effectLst>
            <a:glow rad="203200">
              <a:srgbClr val="780002">
                <a:alpha val="35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92469" y="192468"/>
            <a:ext cx="8759063" cy="647306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11D2D2-F538-4F5D-BEDF-C693D07ED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1885" y="2794495"/>
            <a:ext cx="2252342" cy="22882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65CBDD3-7E41-D145-B635-F98E2397341A}"/>
              </a:ext>
            </a:extLst>
          </p:cNvPr>
          <p:cNvSpPr txBox="1"/>
          <p:nvPr/>
        </p:nvSpPr>
        <p:spPr>
          <a:xfrm>
            <a:off x="4658630" y="5303771"/>
            <a:ext cx="4038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Goudy Old Style" panose="02020502050305020303" pitchFamily="18" charset="0"/>
              </a:rPr>
              <a:t>Allison Houston </a:t>
            </a:r>
            <a:endParaRPr lang="en-US" sz="3200" b="1" dirty="0">
              <a:solidFill>
                <a:srgbClr val="000000"/>
              </a:solidFill>
              <a:latin typeface="Goudy Old Style" panose="02020502050305020303" pitchFamily="18" charset="0"/>
              <a:cs typeface="Goudy Old Style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1654F7-DD67-354D-AA19-676756050223}"/>
              </a:ext>
            </a:extLst>
          </p:cNvPr>
          <p:cNvSpPr txBox="1"/>
          <p:nvPr/>
        </p:nvSpPr>
        <p:spPr>
          <a:xfrm>
            <a:off x="5279115" y="5884645"/>
            <a:ext cx="2797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Goudy Old Style" panose="02020502050305020303" pitchFamily="18" charset="0"/>
              </a:rPr>
              <a:t>University at Albany, SUNY </a:t>
            </a:r>
            <a:endParaRPr lang="en-US" dirty="0">
              <a:solidFill>
                <a:srgbClr val="000000"/>
              </a:solidFill>
              <a:latin typeface="Goudy Old Style" panose="02020502050305020303" pitchFamily="18" charset="0"/>
              <a:cs typeface="Goudy Old Style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0A0A77C-92CC-4548-A8C6-2677DDE29E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2972" y="2794495"/>
            <a:ext cx="2132463" cy="228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16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5-03-09 at 1.38.18 PM.png"/>
          <p:cNvPicPr>
            <a:picLocks noChangeAspect="1"/>
          </p:cNvPicPr>
          <p:nvPr/>
        </p:nvPicPr>
        <p:blipFill rotWithShape="1">
          <a:blip r:embed="rId2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7" t="18077" r="5649" b="19136"/>
          <a:stretch/>
        </p:blipFill>
        <p:spPr>
          <a:xfrm>
            <a:off x="174625" y="174624"/>
            <a:ext cx="8747125" cy="64865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43244" y="361711"/>
            <a:ext cx="40575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  <a:t>Disability Division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28761" y="5476098"/>
            <a:ext cx="4038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Goudy Old Style"/>
                <a:cs typeface="Goudy Old Style"/>
              </a:rPr>
              <a:t>Lisa Danielle Buchter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35868" y="6109343"/>
            <a:ext cx="4272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Goudy Old Style"/>
                <a:cs typeface="Goudy Old Style"/>
              </a:rPr>
              <a:t>Northwestern University, CSO (Sciences Po)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0525" y="2541182"/>
            <a:ext cx="2922949" cy="2441636"/>
          </a:xfrm>
          <a:prstGeom prst="rect">
            <a:avLst/>
          </a:prstGeom>
          <a:ln w="63500" cmpd="thinThick">
            <a:solidFill>
              <a:schemeClr val="tx1"/>
            </a:solidFill>
            <a:miter lim="800000"/>
          </a:ln>
        </p:spPr>
      </p:pic>
      <p:sp>
        <p:nvSpPr>
          <p:cNvPr id="9" name="TextBox 8"/>
          <p:cNvSpPr txBox="1"/>
          <p:nvPr/>
        </p:nvSpPr>
        <p:spPr>
          <a:xfrm>
            <a:off x="579816" y="1281781"/>
            <a:ext cx="7984365" cy="8785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u="sng" dirty="0">
                <a:solidFill>
                  <a:srgbClr val="000000"/>
                </a:solidFill>
                <a:latin typeface="Goudy Old Style"/>
                <a:cs typeface="Goudy Old Style"/>
              </a:rPr>
              <a:t>Paper Award Winning Title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latin typeface="Goudy Old Style" panose="02020502050305020303" pitchFamily="18" charset="0"/>
              </a:rPr>
              <a:t>“Tell me your Story – Quota Compliance and the Pitfalls of new Recruitment Tools” </a:t>
            </a:r>
            <a:endParaRPr lang="en-US" dirty="0">
              <a:solidFill>
                <a:srgbClr val="000000"/>
              </a:solidFill>
              <a:latin typeface="Goudy Old Style" panose="02020502050305020303" pitchFamily="18" charset="0"/>
              <a:cs typeface="Goudy Old Style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440" y="91440"/>
            <a:ext cx="8961120" cy="667512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</a:ln>
          <a:effectLst>
            <a:glow rad="203200">
              <a:srgbClr val="780002">
                <a:alpha val="35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92469" y="192468"/>
            <a:ext cx="8759063" cy="647306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733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5-03-09 at 1.38.18 PM.png"/>
          <p:cNvPicPr>
            <a:picLocks noChangeAspect="1"/>
          </p:cNvPicPr>
          <p:nvPr/>
        </p:nvPicPr>
        <p:blipFill rotWithShape="1">
          <a:blip r:embed="rId2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7" t="18077" r="5649" b="19136"/>
          <a:stretch/>
        </p:blipFill>
        <p:spPr>
          <a:xfrm>
            <a:off x="174625" y="174624"/>
            <a:ext cx="8747125" cy="64865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19315" y="361711"/>
            <a:ext cx="63053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  <a:t>Drinking and Drugs Division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19842" y="5409103"/>
            <a:ext cx="40388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Goudy Old Style"/>
                <a:cs typeface="Goudy Old Style"/>
              </a:rPr>
              <a:t>Janna Ataiants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55500" y="6094907"/>
            <a:ext cx="1767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Goudy Old Style"/>
                <a:cs typeface="Goudy Old Style"/>
              </a:rPr>
              <a:t>Drexel University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9502" y="2493789"/>
            <a:ext cx="2604995" cy="2732848"/>
          </a:xfrm>
          <a:prstGeom prst="rect">
            <a:avLst/>
          </a:prstGeom>
          <a:ln w="63500" cmpd="thinThick">
            <a:solidFill>
              <a:schemeClr val="tx1"/>
            </a:solidFill>
            <a:miter lim="800000"/>
          </a:ln>
        </p:spPr>
      </p:pic>
      <p:sp>
        <p:nvSpPr>
          <p:cNvPr id="9" name="TextBox 8"/>
          <p:cNvSpPr txBox="1"/>
          <p:nvPr/>
        </p:nvSpPr>
        <p:spPr>
          <a:xfrm>
            <a:off x="505983" y="1281781"/>
            <a:ext cx="8132034" cy="8785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u="sng" dirty="0">
                <a:solidFill>
                  <a:srgbClr val="000000"/>
                </a:solidFill>
                <a:latin typeface="Goudy Old Style"/>
                <a:cs typeface="Goudy Old Style"/>
              </a:rPr>
              <a:t>Bruce D. Johnson Paper Award Winning Title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000000"/>
                </a:solidFill>
                <a:latin typeface="Goudy Old Style" panose="02020502050305020303" pitchFamily="18" charset="0"/>
                <a:cs typeface="Goudy Old Style"/>
              </a:rPr>
              <a:t>“Multiple Victimizations and Overdose among Women in a Harm Reduction Program”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1440" y="91440"/>
            <a:ext cx="8961120" cy="667512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</a:ln>
          <a:effectLst>
            <a:glow rad="203200">
              <a:srgbClr val="780002">
                <a:alpha val="35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92469" y="192468"/>
            <a:ext cx="8759063" cy="647306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291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5-03-09 at 1.38.18 PM.png"/>
          <p:cNvPicPr>
            <a:picLocks noChangeAspect="1"/>
          </p:cNvPicPr>
          <p:nvPr/>
        </p:nvPicPr>
        <p:blipFill rotWithShape="1">
          <a:blip r:embed="rId2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7" t="18077" r="5649" b="19136"/>
          <a:stretch/>
        </p:blipFill>
        <p:spPr>
          <a:xfrm>
            <a:off x="174625" y="174624"/>
            <a:ext cx="8747125" cy="64865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68363" y="531356"/>
            <a:ext cx="66691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  <a:t>Educational Problems Division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16017" y="6109343"/>
            <a:ext cx="3373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Goudy Old Style"/>
                <a:cs typeface="Goudy Old Style"/>
              </a:rPr>
              <a:t>Stony Brook University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9153" y="1322426"/>
            <a:ext cx="7758067" cy="1090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300"/>
              </a:spcAft>
            </a:pPr>
            <a:r>
              <a:rPr lang="en-US" b="1" u="sng" dirty="0">
                <a:solidFill>
                  <a:srgbClr val="000000"/>
                </a:solidFill>
                <a:latin typeface="Goudy Old Style"/>
                <a:cs typeface="Goudy Old Style"/>
              </a:rPr>
              <a:t>Paper Award Winning Title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Goudy Old Style" panose="02020502050305020303" pitchFamily="18" charset="0"/>
                <a:cs typeface="Goudy Old Style"/>
              </a:rPr>
              <a:t>“The Intensity of College Preparation and Socioeconomic Background: </a:t>
            </a:r>
            <a:br>
              <a:rPr lang="en-US" dirty="0">
                <a:solidFill>
                  <a:srgbClr val="000000"/>
                </a:solidFill>
                <a:latin typeface="Goudy Old Style" panose="02020502050305020303" pitchFamily="18" charset="0"/>
                <a:cs typeface="Goudy Old Style"/>
              </a:rPr>
            </a:br>
            <a:r>
              <a:rPr lang="en-US" dirty="0">
                <a:solidFill>
                  <a:srgbClr val="000000"/>
                </a:solidFill>
                <a:latin typeface="Goudy Old Style" panose="02020502050305020303" pitchFamily="18" charset="0"/>
                <a:cs typeface="Goudy Old Style"/>
              </a:rPr>
              <a:t>A Mechanism for Equal Access?”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1440" y="91440"/>
            <a:ext cx="8961120" cy="667512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</a:ln>
          <a:effectLst>
            <a:glow rad="203200">
              <a:srgbClr val="780002">
                <a:alpha val="35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92469" y="192468"/>
            <a:ext cx="8759063" cy="647306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7873" y="2654958"/>
            <a:ext cx="2790111" cy="2757382"/>
          </a:xfrm>
          <a:prstGeom prst="rect">
            <a:avLst/>
          </a:prstGeom>
          <a:ln w="63500" cmpd="thinThick">
            <a:solidFill>
              <a:schemeClr val="tx1"/>
            </a:solidFill>
            <a:miter lim="800000"/>
          </a:ln>
        </p:spPr>
      </p:pic>
      <p:sp>
        <p:nvSpPr>
          <p:cNvPr id="12" name="TextBox 11"/>
          <p:cNvSpPr txBox="1"/>
          <p:nvPr/>
        </p:nvSpPr>
        <p:spPr>
          <a:xfrm>
            <a:off x="3042154" y="5577443"/>
            <a:ext cx="31215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Goudy Old Style"/>
                <a:cs typeface="Goudy Old Style"/>
              </a:rPr>
              <a:t>Kevin McElrath </a:t>
            </a:r>
          </a:p>
        </p:txBody>
      </p:sp>
    </p:spTree>
    <p:extLst>
      <p:ext uri="{BB962C8B-B14F-4D97-AF65-F5344CB8AC3E}">
        <p14:creationId xmlns:p14="http://schemas.microsoft.com/office/powerpoint/2010/main" val="4261502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5-03-09 at 1.38.18 PM.png"/>
          <p:cNvPicPr>
            <a:picLocks noChangeAspect="1"/>
          </p:cNvPicPr>
          <p:nvPr/>
        </p:nvPicPr>
        <p:blipFill rotWithShape="1">
          <a:blip r:embed="rId2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7" t="18077" r="5649" b="19136"/>
          <a:stretch/>
        </p:blipFill>
        <p:spPr>
          <a:xfrm>
            <a:off x="174625" y="174624"/>
            <a:ext cx="8747125" cy="64865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7227" y="361711"/>
            <a:ext cx="82695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udy Old Style"/>
                <a:cs typeface="Goudy Old Style"/>
              </a:rPr>
              <a:t>Environment and Technology Division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8559" y="5369015"/>
            <a:ext cx="3813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Goudy Old Style" panose="02020502050305020303" pitchFamily="18" charset="0"/>
              </a:rPr>
              <a:t>Joe Curnow </a:t>
            </a:r>
            <a:endParaRPr lang="en-US" sz="3200" b="1" dirty="0">
              <a:solidFill>
                <a:srgbClr val="000000"/>
              </a:solidFill>
              <a:latin typeface="Goudy Old Style" panose="02020502050305020303" pitchFamily="18" charset="0"/>
              <a:cs typeface="Goudy Old Style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7122" y="2766839"/>
            <a:ext cx="2015889" cy="2327675"/>
          </a:xfrm>
          <a:prstGeom prst="rect">
            <a:avLst/>
          </a:prstGeom>
          <a:ln w="63500" cmpd="thinThick">
            <a:solidFill>
              <a:schemeClr val="tx1"/>
            </a:solidFill>
            <a:miter lim="800000"/>
          </a:ln>
        </p:spPr>
      </p:pic>
      <p:sp>
        <p:nvSpPr>
          <p:cNvPr id="9" name="TextBox 8"/>
          <p:cNvSpPr txBox="1"/>
          <p:nvPr/>
        </p:nvSpPr>
        <p:spPr>
          <a:xfrm>
            <a:off x="1404653" y="1244111"/>
            <a:ext cx="6287067" cy="1090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300"/>
              </a:spcAft>
            </a:pPr>
            <a:r>
              <a:rPr lang="en-US" b="1" u="sng" dirty="0">
                <a:solidFill>
                  <a:srgbClr val="000000"/>
                </a:solidFill>
                <a:latin typeface="Goudy Old Style"/>
                <a:cs typeface="Goudy Old Style"/>
              </a:rPr>
              <a:t>Brent K. Marshall Paper Award Winning Title</a:t>
            </a:r>
          </a:p>
          <a:p>
            <a:pPr algn="ctr"/>
            <a:r>
              <a:rPr lang="en-US" dirty="0">
                <a:latin typeface="Goudy Old Style" panose="02020502050305020303" pitchFamily="18" charset="0"/>
              </a:rPr>
              <a:t>“Contradictions of Solidarity: Whiteness, Settler Coloniality, and the Mainstream Environmental Movement” </a:t>
            </a:r>
            <a:endParaRPr lang="en-US" dirty="0">
              <a:solidFill>
                <a:srgbClr val="000000"/>
              </a:solidFill>
              <a:latin typeface="Goudy Old Style" panose="02020502050305020303" pitchFamily="18" charset="0"/>
              <a:cs typeface="Goudy Old Style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1440" y="91440"/>
            <a:ext cx="8961120" cy="667512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</a:ln>
          <a:effectLst>
            <a:glow rad="203200">
              <a:srgbClr val="780002">
                <a:alpha val="35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92469" y="192468"/>
            <a:ext cx="8759063" cy="647306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170FB9-1553-244A-AD60-93AAFAB41F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5966" y="2799953"/>
            <a:ext cx="1972417" cy="2359212"/>
          </a:xfrm>
          <a:prstGeom prst="rect">
            <a:avLst/>
          </a:prstGeom>
          <a:ln w="63500" cmpd="thinThick">
            <a:solidFill>
              <a:schemeClr val="tx1"/>
            </a:solidFill>
            <a:miter lim="800000"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AF062BF-85CF-1C47-8017-1F83194816D9}"/>
              </a:ext>
            </a:extLst>
          </p:cNvPr>
          <p:cNvSpPr txBox="1"/>
          <p:nvPr/>
        </p:nvSpPr>
        <p:spPr>
          <a:xfrm>
            <a:off x="4572000" y="5391511"/>
            <a:ext cx="3813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Goudy Old Style" panose="02020502050305020303" pitchFamily="18" charset="0"/>
              </a:rPr>
              <a:t>Anjali Helferty </a:t>
            </a:r>
            <a:endParaRPr lang="en-US" sz="3200" b="1" dirty="0">
              <a:solidFill>
                <a:srgbClr val="000000"/>
              </a:solidFill>
              <a:latin typeface="Goudy Old Style" panose="02020502050305020303" pitchFamily="18" charset="0"/>
              <a:cs typeface="Goudy Old Style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429C04-9CA4-D14C-81F6-51F97D595459}"/>
              </a:ext>
            </a:extLst>
          </p:cNvPr>
          <p:cNvSpPr txBox="1"/>
          <p:nvPr/>
        </p:nvSpPr>
        <p:spPr>
          <a:xfrm>
            <a:off x="3493147" y="6059470"/>
            <a:ext cx="2157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Goudy Old Style" panose="02020502050305020303" pitchFamily="18" charset="0"/>
              </a:rPr>
              <a:t>University of Toronto</a:t>
            </a:r>
          </a:p>
        </p:txBody>
      </p:sp>
    </p:spTree>
    <p:extLst>
      <p:ext uri="{BB962C8B-B14F-4D97-AF65-F5344CB8AC3E}">
        <p14:creationId xmlns:p14="http://schemas.microsoft.com/office/powerpoint/2010/main" val="37497896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12924</TotalTime>
  <Words>1157</Words>
  <Application>Microsoft Office PowerPoint</Application>
  <PresentationFormat>On-screen Show (4:3)</PresentationFormat>
  <Paragraphs>218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4" baseType="lpstr">
      <vt:lpstr>Al Bayan</vt:lpstr>
      <vt:lpstr>Arial</vt:lpstr>
      <vt:lpstr>Calibri</vt:lpstr>
      <vt:lpstr>Cambria</vt:lpstr>
      <vt:lpstr>Goudy Old Style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Tennessee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Douglas Oeser</dc:creator>
  <cp:lastModifiedBy>Koontz, Michele Smith</cp:lastModifiedBy>
  <cp:revision>256</cp:revision>
  <dcterms:created xsi:type="dcterms:W3CDTF">2015-03-09T17:06:09Z</dcterms:created>
  <dcterms:modified xsi:type="dcterms:W3CDTF">2018-08-06T13:17:59Z</dcterms:modified>
</cp:coreProperties>
</file>